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7" r:id="rId26"/>
    <p:sldId id="280" r:id="rId27"/>
    <p:sldId id="281" r:id="rId28"/>
    <p:sldId id="282" r:id="rId29"/>
    <p:sldId id="283" r:id="rId30"/>
    <p:sldId id="284" r:id="rId31"/>
    <p:sldId id="285" r:id="rId32"/>
    <p:sldId id="286" r:id="rId33"/>
  </p:sldIdLst>
  <p:sldSz cx="7556500" cy="5334000"/>
  <p:notesSz cx="7556500" cy="5334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1406" y="7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1020" y="251459"/>
            <a:ext cx="464819" cy="52577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540385" y="4878070"/>
            <a:ext cx="6479540" cy="0"/>
          </a:xfrm>
          <a:custGeom>
            <a:avLst/>
            <a:gdLst/>
            <a:ahLst/>
            <a:cxnLst/>
            <a:rect l="l" t="t" r="r" b="b"/>
            <a:pathLst>
              <a:path w="6479540">
                <a:moveTo>
                  <a:pt x="0" y="0"/>
                </a:moveTo>
                <a:lnTo>
                  <a:pt x="6479540" y="0"/>
                </a:lnTo>
              </a:path>
            </a:pathLst>
          </a:custGeom>
          <a:ln w="9525">
            <a:solidFill>
              <a:srgbClr val="009B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243840" y="240029"/>
            <a:ext cx="7067550" cy="4857750"/>
          </a:xfrm>
          <a:custGeom>
            <a:avLst/>
            <a:gdLst/>
            <a:ahLst/>
            <a:cxnLst/>
            <a:rect l="l" t="t" r="r" b="b"/>
            <a:pathLst>
              <a:path w="7067550" h="4857750">
                <a:moveTo>
                  <a:pt x="6257925" y="0"/>
                </a:moveTo>
                <a:lnTo>
                  <a:pt x="809637" y="0"/>
                </a:lnTo>
                <a:lnTo>
                  <a:pt x="762064" y="1374"/>
                </a:lnTo>
                <a:lnTo>
                  <a:pt x="715216" y="5446"/>
                </a:lnTo>
                <a:lnTo>
                  <a:pt x="669167" y="12140"/>
                </a:lnTo>
                <a:lnTo>
                  <a:pt x="623994" y="21381"/>
                </a:lnTo>
                <a:lnTo>
                  <a:pt x="579772" y="33092"/>
                </a:lnTo>
                <a:lnTo>
                  <a:pt x="536578" y="47197"/>
                </a:lnTo>
                <a:lnTo>
                  <a:pt x="494488" y="63621"/>
                </a:lnTo>
                <a:lnTo>
                  <a:pt x="453577" y="82287"/>
                </a:lnTo>
                <a:lnTo>
                  <a:pt x="413922" y="103119"/>
                </a:lnTo>
                <a:lnTo>
                  <a:pt x="375598" y="126043"/>
                </a:lnTo>
                <a:lnTo>
                  <a:pt x="338682" y="150981"/>
                </a:lnTo>
                <a:lnTo>
                  <a:pt x="303249" y="177858"/>
                </a:lnTo>
                <a:lnTo>
                  <a:pt x="269374" y="206597"/>
                </a:lnTo>
                <a:lnTo>
                  <a:pt x="237135" y="237124"/>
                </a:lnTo>
                <a:lnTo>
                  <a:pt x="206608" y="269362"/>
                </a:lnTo>
                <a:lnTo>
                  <a:pt x="177867" y="303236"/>
                </a:lnTo>
                <a:lnTo>
                  <a:pt x="150989" y="338668"/>
                </a:lnTo>
                <a:lnTo>
                  <a:pt x="126049" y="375584"/>
                </a:lnTo>
                <a:lnTo>
                  <a:pt x="103125" y="413907"/>
                </a:lnTo>
                <a:lnTo>
                  <a:pt x="82291" y="453562"/>
                </a:lnTo>
                <a:lnTo>
                  <a:pt x="63624" y="494472"/>
                </a:lnTo>
                <a:lnTo>
                  <a:pt x="47200" y="536562"/>
                </a:lnTo>
                <a:lnTo>
                  <a:pt x="33094" y="579756"/>
                </a:lnTo>
                <a:lnTo>
                  <a:pt x="21382" y="623978"/>
                </a:lnTo>
                <a:lnTo>
                  <a:pt x="12141" y="669151"/>
                </a:lnTo>
                <a:lnTo>
                  <a:pt x="5446" y="715201"/>
                </a:lnTo>
                <a:lnTo>
                  <a:pt x="1374" y="762051"/>
                </a:lnTo>
                <a:lnTo>
                  <a:pt x="0" y="809625"/>
                </a:lnTo>
                <a:lnTo>
                  <a:pt x="0" y="4048112"/>
                </a:lnTo>
                <a:lnTo>
                  <a:pt x="1374" y="4095685"/>
                </a:lnTo>
                <a:lnTo>
                  <a:pt x="5446" y="4142533"/>
                </a:lnTo>
                <a:lnTo>
                  <a:pt x="12141" y="4188582"/>
                </a:lnTo>
                <a:lnTo>
                  <a:pt x="21382" y="4233755"/>
                </a:lnTo>
                <a:lnTo>
                  <a:pt x="33094" y="4277977"/>
                </a:lnTo>
                <a:lnTo>
                  <a:pt x="47200" y="4321171"/>
                </a:lnTo>
                <a:lnTo>
                  <a:pt x="63624" y="4363261"/>
                </a:lnTo>
                <a:lnTo>
                  <a:pt x="82291" y="4404172"/>
                </a:lnTo>
                <a:lnTo>
                  <a:pt x="103125" y="4443827"/>
                </a:lnTo>
                <a:lnTo>
                  <a:pt x="126049" y="4482151"/>
                </a:lnTo>
                <a:lnTo>
                  <a:pt x="150989" y="4519067"/>
                </a:lnTo>
                <a:lnTo>
                  <a:pt x="177867" y="4554500"/>
                </a:lnTo>
                <a:lnTo>
                  <a:pt x="206608" y="4588375"/>
                </a:lnTo>
                <a:lnTo>
                  <a:pt x="237135" y="4620614"/>
                </a:lnTo>
                <a:lnTo>
                  <a:pt x="269374" y="4651141"/>
                </a:lnTo>
                <a:lnTo>
                  <a:pt x="303249" y="4679882"/>
                </a:lnTo>
                <a:lnTo>
                  <a:pt x="338682" y="4706760"/>
                </a:lnTo>
                <a:lnTo>
                  <a:pt x="375598" y="4731700"/>
                </a:lnTo>
                <a:lnTo>
                  <a:pt x="413922" y="4754624"/>
                </a:lnTo>
                <a:lnTo>
                  <a:pt x="453577" y="4775458"/>
                </a:lnTo>
                <a:lnTo>
                  <a:pt x="494488" y="4794125"/>
                </a:lnTo>
                <a:lnTo>
                  <a:pt x="536578" y="4810549"/>
                </a:lnTo>
                <a:lnTo>
                  <a:pt x="579772" y="4824655"/>
                </a:lnTo>
                <a:lnTo>
                  <a:pt x="623994" y="4836367"/>
                </a:lnTo>
                <a:lnTo>
                  <a:pt x="669167" y="4845608"/>
                </a:lnTo>
                <a:lnTo>
                  <a:pt x="715216" y="4852303"/>
                </a:lnTo>
                <a:lnTo>
                  <a:pt x="762064" y="4856375"/>
                </a:lnTo>
                <a:lnTo>
                  <a:pt x="809637" y="4857750"/>
                </a:lnTo>
                <a:lnTo>
                  <a:pt x="6257925" y="4857750"/>
                </a:lnTo>
                <a:lnTo>
                  <a:pt x="6305498" y="4856375"/>
                </a:lnTo>
                <a:lnTo>
                  <a:pt x="6352348" y="4852303"/>
                </a:lnTo>
                <a:lnTo>
                  <a:pt x="6398398" y="4845608"/>
                </a:lnTo>
                <a:lnTo>
                  <a:pt x="6443571" y="4836367"/>
                </a:lnTo>
                <a:lnTo>
                  <a:pt x="6487793" y="4824655"/>
                </a:lnTo>
                <a:lnTo>
                  <a:pt x="6530987" y="4810549"/>
                </a:lnTo>
                <a:lnTo>
                  <a:pt x="6573077" y="4794125"/>
                </a:lnTo>
                <a:lnTo>
                  <a:pt x="6613987" y="4775458"/>
                </a:lnTo>
                <a:lnTo>
                  <a:pt x="6653642" y="4754624"/>
                </a:lnTo>
                <a:lnTo>
                  <a:pt x="6691965" y="4731700"/>
                </a:lnTo>
                <a:lnTo>
                  <a:pt x="6728881" y="4706760"/>
                </a:lnTo>
                <a:lnTo>
                  <a:pt x="6764313" y="4679882"/>
                </a:lnTo>
                <a:lnTo>
                  <a:pt x="6798187" y="4651141"/>
                </a:lnTo>
                <a:lnTo>
                  <a:pt x="6830425" y="4620614"/>
                </a:lnTo>
                <a:lnTo>
                  <a:pt x="6860952" y="4588375"/>
                </a:lnTo>
                <a:lnTo>
                  <a:pt x="6889691" y="4554500"/>
                </a:lnTo>
                <a:lnTo>
                  <a:pt x="6916568" y="4519067"/>
                </a:lnTo>
                <a:lnTo>
                  <a:pt x="6941506" y="4482151"/>
                </a:lnTo>
                <a:lnTo>
                  <a:pt x="6964430" y="4443827"/>
                </a:lnTo>
                <a:lnTo>
                  <a:pt x="6985262" y="4404172"/>
                </a:lnTo>
                <a:lnTo>
                  <a:pt x="7003928" y="4363261"/>
                </a:lnTo>
                <a:lnTo>
                  <a:pt x="7020352" y="4321171"/>
                </a:lnTo>
                <a:lnTo>
                  <a:pt x="7034457" y="4277977"/>
                </a:lnTo>
                <a:lnTo>
                  <a:pt x="7046168" y="4233755"/>
                </a:lnTo>
                <a:lnTo>
                  <a:pt x="7055409" y="4188582"/>
                </a:lnTo>
                <a:lnTo>
                  <a:pt x="7062103" y="4142533"/>
                </a:lnTo>
                <a:lnTo>
                  <a:pt x="7066175" y="4095685"/>
                </a:lnTo>
                <a:lnTo>
                  <a:pt x="7067550" y="4048112"/>
                </a:lnTo>
                <a:lnTo>
                  <a:pt x="7067550" y="809625"/>
                </a:lnTo>
                <a:lnTo>
                  <a:pt x="7066175" y="762051"/>
                </a:lnTo>
                <a:lnTo>
                  <a:pt x="7062103" y="715201"/>
                </a:lnTo>
                <a:lnTo>
                  <a:pt x="7055409" y="669151"/>
                </a:lnTo>
                <a:lnTo>
                  <a:pt x="7046168" y="623978"/>
                </a:lnTo>
                <a:lnTo>
                  <a:pt x="7034457" y="579756"/>
                </a:lnTo>
                <a:lnTo>
                  <a:pt x="7020352" y="536562"/>
                </a:lnTo>
                <a:lnTo>
                  <a:pt x="7003928" y="494472"/>
                </a:lnTo>
                <a:lnTo>
                  <a:pt x="6985262" y="453562"/>
                </a:lnTo>
                <a:lnTo>
                  <a:pt x="6964430" y="413907"/>
                </a:lnTo>
                <a:lnTo>
                  <a:pt x="6941506" y="375584"/>
                </a:lnTo>
                <a:lnTo>
                  <a:pt x="6916568" y="338668"/>
                </a:lnTo>
                <a:lnTo>
                  <a:pt x="6889691" y="303236"/>
                </a:lnTo>
                <a:lnTo>
                  <a:pt x="6860952" y="269362"/>
                </a:lnTo>
                <a:lnTo>
                  <a:pt x="6830425" y="237124"/>
                </a:lnTo>
                <a:lnTo>
                  <a:pt x="6798187" y="206597"/>
                </a:lnTo>
                <a:lnTo>
                  <a:pt x="6764313" y="177858"/>
                </a:lnTo>
                <a:lnTo>
                  <a:pt x="6728881" y="150981"/>
                </a:lnTo>
                <a:lnTo>
                  <a:pt x="6691965" y="126043"/>
                </a:lnTo>
                <a:lnTo>
                  <a:pt x="6653642" y="103119"/>
                </a:lnTo>
                <a:lnTo>
                  <a:pt x="6613987" y="82287"/>
                </a:lnTo>
                <a:lnTo>
                  <a:pt x="6573077" y="63621"/>
                </a:lnTo>
                <a:lnTo>
                  <a:pt x="6530987" y="47197"/>
                </a:lnTo>
                <a:lnTo>
                  <a:pt x="6487793" y="33092"/>
                </a:lnTo>
                <a:lnTo>
                  <a:pt x="6443571" y="21381"/>
                </a:lnTo>
                <a:lnTo>
                  <a:pt x="6398398" y="12140"/>
                </a:lnTo>
                <a:lnTo>
                  <a:pt x="6352348" y="5446"/>
                </a:lnTo>
                <a:lnTo>
                  <a:pt x="6305498" y="1374"/>
                </a:lnTo>
                <a:lnTo>
                  <a:pt x="62579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243840" y="240029"/>
            <a:ext cx="7067550" cy="4857750"/>
          </a:xfrm>
          <a:custGeom>
            <a:avLst/>
            <a:gdLst/>
            <a:ahLst/>
            <a:cxnLst/>
            <a:rect l="l" t="t" r="r" b="b"/>
            <a:pathLst>
              <a:path w="7067550" h="4857750">
                <a:moveTo>
                  <a:pt x="0" y="809625"/>
                </a:moveTo>
                <a:lnTo>
                  <a:pt x="1374" y="762051"/>
                </a:lnTo>
                <a:lnTo>
                  <a:pt x="5446" y="715201"/>
                </a:lnTo>
                <a:lnTo>
                  <a:pt x="12141" y="669151"/>
                </a:lnTo>
                <a:lnTo>
                  <a:pt x="21382" y="623978"/>
                </a:lnTo>
                <a:lnTo>
                  <a:pt x="33094" y="579756"/>
                </a:lnTo>
                <a:lnTo>
                  <a:pt x="47200" y="536562"/>
                </a:lnTo>
                <a:lnTo>
                  <a:pt x="63624" y="494472"/>
                </a:lnTo>
                <a:lnTo>
                  <a:pt x="82291" y="453562"/>
                </a:lnTo>
                <a:lnTo>
                  <a:pt x="103125" y="413907"/>
                </a:lnTo>
                <a:lnTo>
                  <a:pt x="126049" y="375584"/>
                </a:lnTo>
                <a:lnTo>
                  <a:pt x="150989" y="338668"/>
                </a:lnTo>
                <a:lnTo>
                  <a:pt x="177867" y="303236"/>
                </a:lnTo>
                <a:lnTo>
                  <a:pt x="206608" y="269362"/>
                </a:lnTo>
                <a:lnTo>
                  <a:pt x="237135" y="237124"/>
                </a:lnTo>
                <a:lnTo>
                  <a:pt x="269374" y="206597"/>
                </a:lnTo>
                <a:lnTo>
                  <a:pt x="303249" y="177858"/>
                </a:lnTo>
                <a:lnTo>
                  <a:pt x="338682" y="150981"/>
                </a:lnTo>
                <a:lnTo>
                  <a:pt x="375598" y="126043"/>
                </a:lnTo>
                <a:lnTo>
                  <a:pt x="413922" y="103119"/>
                </a:lnTo>
                <a:lnTo>
                  <a:pt x="453577" y="82287"/>
                </a:lnTo>
                <a:lnTo>
                  <a:pt x="494488" y="63621"/>
                </a:lnTo>
                <a:lnTo>
                  <a:pt x="536578" y="47197"/>
                </a:lnTo>
                <a:lnTo>
                  <a:pt x="579772" y="33092"/>
                </a:lnTo>
                <a:lnTo>
                  <a:pt x="623994" y="21381"/>
                </a:lnTo>
                <a:lnTo>
                  <a:pt x="669167" y="12140"/>
                </a:lnTo>
                <a:lnTo>
                  <a:pt x="715216" y="5446"/>
                </a:lnTo>
                <a:lnTo>
                  <a:pt x="762064" y="1374"/>
                </a:lnTo>
                <a:lnTo>
                  <a:pt x="809637" y="0"/>
                </a:lnTo>
                <a:lnTo>
                  <a:pt x="6257925" y="0"/>
                </a:lnTo>
                <a:lnTo>
                  <a:pt x="6305498" y="1374"/>
                </a:lnTo>
                <a:lnTo>
                  <a:pt x="6352348" y="5446"/>
                </a:lnTo>
                <a:lnTo>
                  <a:pt x="6398398" y="12140"/>
                </a:lnTo>
                <a:lnTo>
                  <a:pt x="6443571" y="21381"/>
                </a:lnTo>
                <a:lnTo>
                  <a:pt x="6487793" y="33092"/>
                </a:lnTo>
                <a:lnTo>
                  <a:pt x="6530987" y="47197"/>
                </a:lnTo>
                <a:lnTo>
                  <a:pt x="6573077" y="63621"/>
                </a:lnTo>
                <a:lnTo>
                  <a:pt x="6613987" y="82287"/>
                </a:lnTo>
                <a:lnTo>
                  <a:pt x="6653642" y="103119"/>
                </a:lnTo>
                <a:lnTo>
                  <a:pt x="6691965" y="126043"/>
                </a:lnTo>
                <a:lnTo>
                  <a:pt x="6728881" y="150981"/>
                </a:lnTo>
                <a:lnTo>
                  <a:pt x="6764313" y="177858"/>
                </a:lnTo>
                <a:lnTo>
                  <a:pt x="6798187" y="206597"/>
                </a:lnTo>
                <a:lnTo>
                  <a:pt x="6830425" y="237124"/>
                </a:lnTo>
                <a:lnTo>
                  <a:pt x="6860952" y="269362"/>
                </a:lnTo>
                <a:lnTo>
                  <a:pt x="6889691" y="303236"/>
                </a:lnTo>
                <a:lnTo>
                  <a:pt x="6916568" y="338668"/>
                </a:lnTo>
                <a:lnTo>
                  <a:pt x="6941506" y="375584"/>
                </a:lnTo>
                <a:lnTo>
                  <a:pt x="6964430" y="413907"/>
                </a:lnTo>
                <a:lnTo>
                  <a:pt x="6985262" y="453562"/>
                </a:lnTo>
                <a:lnTo>
                  <a:pt x="7003928" y="494472"/>
                </a:lnTo>
                <a:lnTo>
                  <a:pt x="7020352" y="536562"/>
                </a:lnTo>
                <a:lnTo>
                  <a:pt x="7034457" y="579756"/>
                </a:lnTo>
                <a:lnTo>
                  <a:pt x="7046168" y="623978"/>
                </a:lnTo>
                <a:lnTo>
                  <a:pt x="7055409" y="669151"/>
                </a:lnTo>
                <a:lnTo>
                  <a:pt x="7062103" y="715201"/>
                </a:lnTo>
                <a:lnTo>
                  <a:pt x="7066175" y="762051"/>
                </a:lnTo>
                <a:lnTo>
                  <a:pt x="7067550" y="809625"/>
                </a:lnTo>
                <a:lnTo>
                  <a:pt x="7067550" y="4048112"/>
                </a:lnTo>
                <a:lnTo>
                  <a:pt x="7066175" y="4095685"/>
                </a:lnTo>
                <a:lnTo>
                  <a:pt x="7062103" y="4142533"/>
                </a:lnTo>
                <a:lnTo>
                  <a:pt x="7055409" y="4188582"/>
                </a:lnTo>
                <a:lnTo>
                  <a:pt x="7046168" y="4233755"/>
                </a:lnTo>
                <a:lnTo>
                  <a:pt x="7034457" y="4277977"/>
                </a:lnTo>
                <a:lnTo>
                  <a:pt x="7020352" y="4321171"/>
                </a:lnTo>
                <a:lnTo>
                  <a:pt x="7003928" y="4363261"/>
                </a:lnTo>
                <a:lnTo>
                  <a:pt x="6985262" y="4404172"/>
                </a:lnTo>
                <a:lnTo>
                  <a:pt x="6964430" y="4443827"/>
                </a:lnTo>
                <a:lnTo>
                  <a:pt x="6941506" y="4482151"/>
                </a:lnTo>
                <a:lnTo>
                  <a:pt x="6916568" y="4519067"/>
                </a:lnTo>
                <a:lnTo>
                  <a:pt x="6889691" y="4554500"/>
                </a:lnTo>
                <a:lnTo>
                  <a:pt x="6860952" y="4588375"/>
                </a:lnTo>
                <a:lnTo>
                  <a:pt x="6830425" y="4620614"/>
                </a:lnTo>
                <a:lnTo>
                  <a:pt x="6798187" y="4651141"/>
                </a:lnTo>
                <a:lnTo>
                  <a:pt x="6764313" y="4679882"/>
                </a:lnTo>
                <a:lnTo>
                  <a:pt x="6728881" y="4706760"/>
                </a:lnTo>
                <a:lnTo>
                  <a:pt x="6691965" y="4731700"/>
                </a:lnTo>
                <a:lnTo>
                  <a:pt x="6653642" y="4754624"/>
                </a:lnTo>
                <a:lnTo>
                  <a:pt x="6613987" y="4775458"/>
                </a:lnTo>
                <a:lnTo>
                  <a:pt x="6573077" y="4794125"/>
                </a:lnTo>
                <a:lnTo>
                  <a:pt x="6530987" y="4810549"/>
                </a:lnTo>
                <a:lnTo>
                  <a:pt x="6487793" y="4824655"/>
                </a:lnTo>
                <a:lnTo>
                  <a:pt x="6443571" y="4836367"/>
                </a:lnTo>
                <a:lnTo>
                  <a:pt x="6398398" y="4845608"/>
                </a:lnTo>
                <a:lnTo>
                  <a:pt x="6352348" y="4852303"/>
                </a:lnTo>
                <a:lnTo>
                  <a:pt x="6305498" y="4856375"/>
                </a:lnTo>
                <a:lnTo>
                  <a:pt x="6257925" y="4857750"/>
                </a:lnTo>
                <a:lnTo>
                  <a:pt x="809637" y="4857750"/>
                </a:lnTo>
                <a:lnTo>
                  <a:pt x="762064" y="4856375"/>
                </a:lnTo>
                <a:lnTo>
                  <a:pt x="715216" y="4852303"/>
                </a:lnTo>
                <a:lnTo>
                  <a:pt x="669167" y="4845608"/>
                </a:lnTo>
                <a:lnTo>
                  <a:pt x="623994" y="4836367"/>
                </a:lnTo>
                <a:lnTo>
                  <a:pt x="579772" y="4824655"/>
                </a:lnTo>
                <a:lnTo>
                  <a:pt x="536578" y="4810549"/>
                </a:lnTo>
                <a:lnTo>
                  <a:pt x="494488" y="4794125"/>
                </a:lnTo>
                <a:lnTo>
                  <a:pt x="453577" y="4775458"/>
                </a:lnTo>
                <a:lnTo>
                  <a:pt x="413922" y="4754624"/>
                </a:lnTo>
                <a:lnTo>
                  <a:pt x="375598" y="4731700"/>
                </a:lnTo>
                <a:lnTo>
                  <a:pt x="338682" y="4706760"/>
                </a:lnTo>
                <a:lnTo>
                  <a:pt x="303249" y="4679882"/>
                </a:lnTo>
                <a:lnTo>
                  <a:pt x="269374" y="4651141"/>
                </a:lnTo>
                <a:lnTo>
                  <a:pt x="237135" y="4620614"/>
                </a:lnTo>
                <a:lnTo>
                  <a:pt x="206608" y="4588375"/>
                </a:lnTo>
                <a:lnTo>
                  <a:pt x="177867" y="4554500"/>
                </a:lnTo>
                <a:lnTo>
                  <a:pt x="150989" y="4519067"/>
                </a:lnTo>
                <a:lnTo>
                  <a:pt x="126049" y="4482151"/>
                </a:lnTo>
                <a:lnTo>
                  <a:pt x="103125" y="4443827"/>
                </a:lnTo>
                <a:lnTo>
                  <a:pt x="82291" y="4404172"/>
                </a:lnTo>
                <a:lnTo>
                  <a:pt x="63624" y="4363261"/>
                </a:lnTo>
                <a:lnTo>
                  <a:pt x="47200" y="4321171"/>
                </a:lnTo>
                <a:lnTo>
                  <a:pt x="33094" y="4277977"/>
                </a:lnTo>
                <a:lnTo>
                  <a:pt x="21382" y="4233755"/>
                </a:lnTo>
                <a:lnTo>
                  <a:pt x="12141" y="4188582"/>
                </a:lnTo>
                <a:lnTo>
                  <a:pt x="5446" y="4142533"/>
                </a:lnTo>
                <a:lnTo>
                  <a:pt x="1374" y="4095685"/>
                </a:lnTo>
                <a:lnTo>
                  <a:pt x="0" y="4048112"/>
                </a:lnTo>
                <a:lnTo>
                  <a:pt x="0" y="809625"/>
                </a:lnTo>
                <a:close/>
              </a:path>
            </a:pathLst>
          </a:custGeom>
          <a:ln w="76200">
            <a:solidFill>
              <a:srgbClr val="009B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144139" y="2152014"/>
            <a:ext cx="1274571" cy="3942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4427" y="2987040"/>
            <a:ext cx="5293995" cy="1333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rgbClr val="009BA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rgbClr val="009BAC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spc="-10" dirty="0"/>
              <a:t>STARTLES</a:t>
            </a:r>
            <a:r>
              <a:rPr spc="5" dirty="0"/>
              <a:t> </a:t>
            </a:r>
            <a:r>
              <a:rPr dirty="0"/>
              <a:t>–</a:t>
            </a:r>
            <a:r>
              <a:rPr spc="5" dirty="0"/>
              <a:t> </a:t>
            </a:r>
            <a:r>
              <a:rPr spc="-10" dirty="0"/>
              <a:t>Havenstudio</a:t>
            </a:r>
            <a:r>
              <a:rPr spc="10" dirty="0"/>
              <a:t> </a:t>
            </a:r>
            <a:r>
              <a:rPr dirty="0"/>
              <a:t>–</a:t>
            </a:r>
            <a:r>
              <a:rPr spc="5" dirty="0"/>
              <a:t> </a:t>
            </a:r>
            <a:r>
              <a:rPr dirty="0"/>
              <a:t>p</a:t>
            </a:r>
            <a:r>
              <a:rPr spc="5" dirty="0"/>
              <a:t> </a:t>
            </a:r>
            <a:fld id="{81D60167-4931-47E6-BA6A-407CBD079E47}" type="slidenum">
              <a:rPr spc="-25" dirty="0"/>
              <a:t>‹nr.›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rgbClr val="009BA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rgbClr val="009BAC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spc="-10" dirty="0"/>
              <a:t>STARTLES</a:t>
            </a:r>
            <a:r>
              <a:rPr spc="5" dirty="0"/>
              <a:t> </a:t>
            </a:r>
            <a:r>
              <a:rPr dirty="0"/>
              <a:t>–</a:t>
            </a:r>
            <a:r>
              <a:rPr spc="5" dirty="0"/>
              <a:t> </a:t>
            </a:r>
            <a:r>
              <a:rPr spc="-10" dirty="0"/>
              <a:t>Havenstudio</a:t>
            </a:r>
            <a:r>
              <a:rPr spc="10" dirty="0"/>
              <a:t> </a:t>
            </a:r>
            <a:r>
              <a:rPr dirty="0"/>
              <a:t>–</a:t>
            </a:r>
            <a:r>
              <a:rPr spc="5" dirty="0"/>
              <a:t> </a:t>
            </a:r>
            <a:r>
              <a:rPr dirty="0"/>
              <a:t>p</a:t>
            </a:r>
            <a:r>
              <a:rPr spc="5" dirty="0"/>
              <a:t> </a:t>
            </a:r>
            <a:fld id="{81D60167-4931-47E6-BA6A-407CBD079E47}" type="slidenum">
              <a:rPr spc="-25" dirty="0"/>
              <a:t>‹nr.›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8142" y="1226820"/>
            <a:ext cx="3289839" cy="35204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894867" y="1226820"/>
            <a:ext cx="3289839" cy="35204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6/24/2024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rgbClr val="009BAC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spc="-10" dirty="0"/>
              <a:t>STARTLES</a:t>
            </a:r>
            <a:r>
              <a:rPr spc="5" dirty="0"/>
              <a:t> </a:t>
            </a:r>
            <a:r>
              <a:rPr dirty="0"/>
              <a:t>–</a:t>
            </a:r>
            <a:r>
              <a:rPr spc="5" dirty="0"/>
              <a:t> </a:t>
            </a:r>
            <a:r>
              <a:rPr spc="-10" dirty="0"/>
              <a:t>Havenstudio</a:t>
            </a:r>
            <a:r>
              <a:rPr spc="10" dirty="0"/>
              <a:t> </a:t>
            </a:r>
            <a:r>
              <a:rPr dirty="0"/>
              <a:t>–</a:t>
            </a:r>
            <a:r>
              <a:rPr spc="5" dirty="0"/>
              <a:t> </a:t>
            </a:r>
            <a:r>
              <a:rPr dirty="0"/>
              <a:t>p</a:t>
            </a:r>
            <a:r>
              <a:rPr spc="5" dirty="0"/>
              <a:t> </a:t>
            </a:r>
            <a:fld id="{81D60167-4931-47E6-BA6A-407CBD079E47}" type="slidenum">
              <a:rPr spc="-25" dirty="0"/>
              <a:t>‹nr.›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1020" y="251459"/>
            <a:ext cx="464819" cy="52577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540385" y="4878070"/>
            <a:ext cx="6479540" cy="0"/>
          </a:xfrm>
          <a:custGeom>
            <a:avLst/>
            <a:gdLst/>
            <a:ahLst/>
            <a:cxnLst/>
            <a:rect l="l" t="t" r="r" b="b"/>
            <a:pathLst>
              <a:path w="6479540">
                <a:moveTo>
                  <a:pt x="0" y="0"/>
                </a:moveTo>
                <a:lnTo>
                  <a:pt x="6479540" y="0"/>
                </a:lnTo>
              </a:path>
            </a:pathLst>
          </a:custGeom>
          <a:ln w="9525">
            <a:solidFill>
              <a:srgbClr val="009B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243840" y="240029"/>
            <a:ext cx="7067550" cy="4857750"/>
          </a:xfrm>
          <a:custGeom>
            <a:avLst/>
            <a:gdLst/>
            <a:ahLst/>
            <a:cxnLst/>
            <a:rect l="l" t="t" r="r" b="b"/>
            <a:pathLst>
              <a:path w="7067550" h="4857750">
                <a:moveTo>
                  <a:pt x="6257925" y="0"/>
                </a:moveTo>
                <a:lnTo>
                  <a:pt x="809637" y="0"/>
                </a:lnTo>
                <a:lnTo>
                  <a:pt x="762064" y="1374"/>
                </a:lnTo>
                <a:lnTo>
                  <a:pt x="715216" y="5446"/>
                </a:lnTo>
                <a:lnTo>
                  <a:pt x="669167" y="12140"/>
                </a:lnTo>
                <a:lnTo>
                  <a:pt x="623994" y="21381"/>
                </a:lnTo>
                <a:lnTo>
                  <a:pt x="579772" y="33092"/>
                </a:lnTo>
                <a:lnTo>
                  <a:pt x="536578" y="47197"/>
                </a:lnTo>
                <a:lnTo>
                  <a:pt x="494488" y="63621"/>
                </a:lnTo>
                <a:lnTo>
                  <a:pt x="453577" y="82287"/>
                </a:lnTo>
                <a:lnTo>
                  <a:pt x="413922" y="103119"/>
                </a:lnTo>
                <a:lnTo>
                  <a:pt x="375598" y="126043"/>
                </a:lnTo>
                <a:lnTo>
                  <a:pt x="338682" y="150981"/>
                </a:lnTo>
                <a:lnTo>
                  <a:pt x="303249" y="177858"/>
                </a:lnTo>
                <a:lnTo>
                  <a:pt x="269374" y="206597"/>
                </a:lnTo>
                <a:lnTo>
                  <a:pt x="237135" y="237124"/>
                </a:lnTo>
                <a:lnTo>
                  <a:pt x="206608" y="269362"/>
                </a:lnTo>
                <a:lnTo>
                  <a:pt x="177867" y="303236"/>
                </a:lnTo>
                <a:lnTo>
                  <a:pt x="150989" y="338668"/>
                </a:lnTo>
                <a:lnTo>
                  <a:pt x="126049" y="375584"/>
                </a:lnTo>
                <a:lnTo>
                  <a:pt x="103125" y="413907"/>
                </a:lnTo>
                <a:lnTo>
                  <a:pt x="82291" y="453562"/>
                </a:lnTo>
                <a:lnTo>
                  <a:pt x="63624" y="494472"/>
                </a:lnTo>
                <a:lnTo>
                  <a:pt x="47200" y="536562"/>
                </a:lnTo>
                <a:lnTo>
                  <a:pt x="33094" y="579756"/>
                </a:lnTo>
                <a:lnTo>
                  <a:pt x="21382" y="623978"/>
                </a:lnTo>
                <a:lnTo>
                  <a:pt x="12141" y="669151"/>
                </a:lnTo>
                <a:lnTo>
                  <a:pt x="5446" y="715201"/>
                </a:lnTo>
                <a:lnTo>
                  <a:pt x="1374" y="762051"/>
                </a:lnTo>
                <a:lnTo>
                  <a:pt x="0" y="809625"/>
                </a:lnTo>
                <a:lnTo>
                  <a:pt x="0" y="4048112"/>
                </a:lnTo>
                <a:lnTo>
                  <a:pt x="1374" y="4095685"/>
                </a:lnTo>
                <a:lnTo>
                  <a:pt x="5446" y="4142533"/>
                </a:lnTo>
                <a:lnTo>
                  <a:pt x="12141" y="4188582"/>
                </a:lnTo>
                <a:lnTo>
                  <a:pt x="21382" y="4233755"/>
                </a:lnTo>
                <a:lnTo>
                  <a:pt x="33094" y="4277977"/>
                </a:lnTo>
                <a:lnTo>
                  <a:pt x="47200" y="4321171"/>
                </a:lnTo>
                <a:lnTo>
                  <a:pt x="63624" y="4363261"/>
                </a:lnTo>
                <a:lnTo>
                  <a:pt x="82291" y="4404172"/>
                </a:lnTo>
                <a:lnTo>
                  <a:pt x="103125" y="4443827"/>
                </a:lnTo>
                <a:lnTo>
                  <a:pt x="126049" y="4482151"/>
                </a:lnTo>
                <a:lnTo>
                  <a:pt x="150989" y="4519067"/>
                </a:lnTo>
                <a:lnTo>
                  <a:pt x="177867" y="4554500"/>
                </a:lnTo>
                <a:lnTo>
                  <a:pt x="206608" y="4588375"/>
                </a:lnTo>
                <a:lnTo>
                  <a:pt x="237135" y="4620614"/>
                </a:lnTo>
                <a:lnTo>
                  <a:pt x="269374" y="4651141"/>
                </a:lnTo>
                <a:lnTo>
                  <a:pt x="303249" y="4679882"/>
                </a:lnTo>
                <a:lnTo>
                  <a:pt x="338682" y="4706760"/>
                </a:lnTo>
                <a:lnTo>
                  <a:pt x="375598" y="4731700"/>
                </a:lnTo>
                <a:lnTo>
                  <a:pt x="413922" y="4754624"/>
                </a:lnTo>
                <a:lnTo>
                  <a:pt x="453577" y="4775458"/>
                </a:lnTo>
                <a:lnTo>
                  <a:pt x="494488" y="4794125"/>
                </a:lnTo>
                <a:lnTo>
                  <a:pt x="536578" y="4810549"/>
                </a:lnTo>
                <a:lnTo>
                  <a:pt x="579772" y="4824655"/>
                </a:lnTo>
                <a:lnTo>
                  <a:pt x="623994" y="4836367"/>
                </a:lnTo>
                <a:lnTo>
                  <a:pt x="669167" y="4845608"/>
                </a:lnTo>
                <a:lnTo>
                  <a:pt x="715216" y="4852303"/>
                </a:lnTo>
                <a:lnTo>
                  <a:pt x="762064" y="4856375"/>
                </a:lnTo>
                <a:lnTo>
                  <a:pt x="809637" y="4857750"/>
                </a:lnTo>
                <a:lnTo>
                  <a:pt x="6257925" y="4857750"/>
                </a:lnTo>
                <a:lnTo>
                  <a:pt x="6305498" y="4856375"/>
                </a:lnTo>
                <a:lnTo>
                  <a:pt x="6352348" y="4852303"/>
                </a:lnTo>
                <a:lnTo>
                  <a:pt x="6398398" y="4845608"/>
                </a:lnTo>
                <a:lnTo>
                  <a:pt x="6443571" y="4836367"/>
                </a:lnTo>
                <a:lnTo>
                  <a:pt x="6487793" y="4824655"/>
                </a:lnTo>
                <a:lnTo>
                  <a:pt x="6530987" y="4810549"/>
                </a:lnTo>
                <a:lnTo>
                  <a:pt x="6573077" y="4794125"/>
                </a:lnTo>
                <a:lnTo>
                  <a:pt x="6613987" y="4775458"/>
                </a:lnTo>
                <a:lnTo>
                  <a:pt x="6653642" y="4754624"/>
                </a:lnTo>
                <a:lnTo>
                  <a:pt x="6691965" y="4731700"/>
                </a:lnTo>
                <a:lnTo>
                  <a:pt x="6728881" y="4706760"/>
                </a:lnTo>
                <a:lnTo>
                  <a:pt x="6764313" y="4679882"/>
                </a:lnTo>
                <a:lnTo>
                  <a:pt x="6798187" y="4651141"/>
                </a:lnTo>
                <a:lnTo>
                  <a:pt x="6830425" y="4620614"/>
                </a:lnTo>
                <a:lnTo>
                  <a:pt x="6860952" y="4588375"/>
                </a:lnTo>
                <a:lnTo>
                  <a:pt x="6889691" y="4554500"/>
                </a:lnTo>
                <a:lnTo>
                  <a:pt x="6916568" y="4519067"/>
                </a:lnTo>
                <a:lnTo>
                  <a:pt x="6941506" y="4482151"/>
                </a:lnTo>
                <a:lnTo>
                  <a:pt x="6964430" y="4443827"/>
                </a:lnTo>
                <a:lnTo>
                  <a:pt x="6985262" y="4404172"/>
                </a:lnTo>
                <a:lnTo>
                  <a:pt x="7003928" y="4363261"/>
                </a:lnTo>
                <a:lnTo>
                  <a:pt x="7020352" y="4321171"/>
                </a:lnTo>
                <a:lnTo>
                  <a:pt x="7034457" y="4277977"/>
                </a:lnTo>
                <a:lnTo>
                  <a:pt x="7046168" y="4233755"/>
                </a:lnTo>
                <a:lnTo>
                  <a:pt x="7055409" y="4188582"/>
                </a:lnTo>
                <a:lnTo>
                  <a:pt x="7062103" y="4142533"/>
                </a:lnTo>
                <a:lnTo>
                  <a:pt x="7066175" y="4095685"/>
                </a:lnTo>
                <a:lnTo>
                  <a:pt x="7067550" y="4048112"/>
                </a:lnTo>
                <a:lnTo>
                  <a:pt x="7067550" y="809625"/>
                </a:lnTo>
                <a:lnTo>
                  <a:pt x="7066175" y="762051"/>
                </a:lnTo>
                <a:lnTo>
                  <a:pt x="7062103" y="715201"/>
                </a:lnTo>
                <a:lnTo>
                  <a:pt x="7055409" y="669151"/>
                </a:lnTo>
                <a:lnTo>
                  <a:pt x="7046168" y="623978"/>
                </a:lnTo>
                <a:lnTo>
                  <a:pt x="7034457" y="579756"/>
                </a:lnTo>
                <a:lnTo>
                  <a:pt x="7020352" y="536562"/>
                </a:lnTo>
                <a:lnTo>
                  <a:pt x="7003928" y="494472"/>
                </a:lnTo>
                <a:lnTo>
                  <a:pt x="6985262" y="453562"/>
                </a:lnTo>
                <a:lnTo>
                  <a:pt x="6964430" y="413907"/>
                </a:lnTo>
                <a:lnTo>
                  <a:pt x="6941506" y="375584"/>
                </a:lnTo>
                <a:lnTo>
                  <a:pt x="6916568" y="338668"/>
                </a:lnTo>
                <a:lnTo>
                  <a:pt x="6889691" y="303236"/>
                </a:lnTo>
                <a:lnTo>
                  <a:pt x="6860952" y="269362"/>
                </a:lnTo>
                <a:lnTo>
                  <a:pt x="6830425" y="237124"/>
                </a:lnTo>
                <a:lnTo>
                  <a:pt x="6798187" y="206597"/>
                </a:lnTo>
                <a:lnTo>
                  <a:pt x="6764313" y="177858"/>
                </a:lnTo>
                <a:lnTo>
                  <a:pt x="6728881" y="150981"/>
                </a:lnTo>
                <a:lnTo>
                  <a:pt x="6691965" y="126043"/>
                </a:lnTo>
                <a:lnTo>
                  <a:pt x="6653642" y="103119"/>
                </a:lnTo>
                <a:lnTo>
                  <a:pt x="6613987" y="82287"/>
                </a:lnTo>
                <a:lnTo>
                  <a:pt x="6573077" y="63621"/>
                </a:lnTo>
                <a:lnTo>
                  <a:pt x="6530987" y="47197"/>
                </a:lnTo>
                <a:lnTo>
                  <a:pt x="6487793" y="33092"/>
                </a:lnTo>
                <a:lnTo>
                  <a:pt x="6443571" y="21381"/>
                </a:lnTo>
                <a:lnTo>
                  <a:pt x="6398398" y="12140"/>
                </a:lnTo>
                <a:lnTo>
                  <a:pt x="6352348" y="5446"/>
                </a:lnTo>
                <a:lnTo>
                  <a:pt x="6305498" y="1374"/>
                </a:lnTo>
                <a:lnTo>
                  <a:pt x="62579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243840" y="240029"/>
            <a:ext cx="7067550" cy="4857750"/>
          </a:xfrm>
          <a:custGeom>
            <a:avLst/>
            <a:gdLst/>
            <a:ahLst/>
            <a:cxnLst/>
            <a:rect l="l" t="t" r="r" b="b"/>
            <a:pathLst>
              <a:path w="7067550" h="4857750">
                <a:moveTo>
                  <a:pt x="0" y="809625"/>
                </a:moveTo>
                <a:lnTo>
                  <a:pt x="1374" y="762051"/>
                </a:lnTo>
                <a:lnTo>
                  <a:pt x="5446" y="715201"/>
                </a:lnTo>
                <a:lnTo>
                  <a:pt x="12141" y="669151"/>
                </a:lnTo>
                <a:lnTo>
                  <a:pt x="21382" y="623978"/>
                </a:lnTo>
                <a:lnTo>
                  <a:pt x="33094" y="579756"/>
                </a:lnTo>
                <a:lnTo>
                  <a:pt x="47200" y="536562"/>
                </a:lnTo>
                <a:lnTo>
                  <a:pt x="63624" y="494472"/>
                </a:lnTo>
                <a:lnTo>
                  <a:pt x="82291" y="453562"/>
                </a:lnTo>
                <a:lnTo>
                  <a:pt x="103125" y="413907"/>
                </a:lnTo>
                <a:lnTo>
                  <a:pt x="126049" y="375584"/>
                </a:lnTo>
                <a:lnTo>
                  <a:pt x="150989" y="338668"/>
                </a:lnTo>
                <a:lnTo>
                  <a:pt x="177867" y="303236"/>
                </a:lnTo>
                <a:lnTo>
                  <a:pt x="206608" y="269362"/>
                </a:lnTo>
                <a:lnTo>
                  <a:pt x="237135" y="237124"/>
                </a:lnTo>
                <a:lnTo>
                  <a:pt x="269374" y="206597"/>
                </a:lnTo>
                <a:lnTo>
                  <a:pt x="303249" y="177858"/>
                </a:lnTo>
                <a:lnTo>
                  <a:pt x="338682" y="150981"/>
                </a:lnTo>
                <a:lnTo>
                  <a:pt x="375598" y="126043"/>
                </a:lnTo>
                <a:lnTo>
                  <a:pt x="413922" y="103119"/>
                </a:lnTo>
                <a:lnTo>
                  <a:pt x="453577" y="82287"/>
                </a:lnTo>
                <a:lnTo>
                  <a:pt x="494488" y="63621"/>
                </a:lnTo>
                <a:lnTo>
                  <a:pt x="536578" y="47197"/>
                </a:lnTo>
                <a:lnTo>
                  <a:pt x="579772" y="33092"/>
                </a:lnTo>
                <a:lnTo>
                  <a:pt x="623994" y="21381"/>
                </a:lnTo>
                <a:lnTo>
                  <a:pt x="669167" y="12140"/>
                </a:lnTo>
                <a:lnTo>
                  <a:pt x="715216" y="5446"/>
                </a:lnTo>
                <a:lnTo>
                  <a:pt x="762064" y="1374"/>
                </a:lnTo>
                <a:lnTo>
                  <a:pt x="809637" y="0"/>
                </a:lnTo>
                <a:lnTo>
                  <a:pt x="6257925" y="0"/>
                </a:lnTo>
                <a:lnTo>
                  <a:pt x="6305498" y="1374"/>
                </a:lnTo>
                <a:lnTo>
                  <a:pt x="6352348" y="5446"/>
                </a:lnTo>
                <a:lnTo>
                  <a:pt x="6398398" y="12140"/>
                </a:lnTo>
                <a:lnTo>
                  <a:pt x="6443571" y="21381"/>
                </a:lnTo>
                <a:lnTo>
                  <a:pt x="6487793" y="33092"/>
                </a:lnTo>
                <a:lnTo>
                  <a:pt x="6530987" y="47197"/>
                </a:lnTo>
                <a:lnTo>
                  <a:pt x="6573077" y="63621"/>
                </a:lnTo>
                <a:lnTo>
                  <a:pt x="6613987" y="82287"/>
                </a:lnTo>
                <a:lnTo>
                  <a:pt x="6653642" y="103119"/>
                </a:lnTo>
                <a:lnTo>
                  <a:pt x="6691965" y="126043"/>
                </a:lnTo>
                <a:lnTo>
                  <a:pt x="6728881" y="150981"/>
                </a:lnTo>
                <a:lnTo>
                  <a:pt x="6764313" y="177858"/>
                </a:lnTo>
                <a:lnTo>
                  <a:pt x="6798187" y="206597"/>
                </a:lnTo>
                <a:lnTo>
                  <a:pt x="6830425" y="237124"/>
                </a:lnTo>
                <a:lnTo>
                  <a:pt x="6860952" y="269362"/>
                </a:lnTo>
                <a:lnTo>
                  <a:pt x="6889691" y="303236"/>
                </a:lnTo>
                <a:lnTo>
                  <a:pt x="6916568" y="338668"/>
                </a:lnTo>
                <a:lnTo>
                  <a:pt x="6941506" y="375584"/>
                </a:lnTo>
                <a:lnTo>
                  <a:pt x="6964430" y="413907"/>
                </a:lnTo>
                <a:lnTo>
                  <a:pt x="6985262" y="453562"/>
                </a:lnTo>
                <a:lnTo>
                  <a:pt x="7003928" y="494472"/>
                </a:lnTo>
                <a:lnTo>
                  <a:pt x="7020352" y="536562"/>
                </a:lnTo>
                <a:lnTo>
                  <a:pt x="7034457" y="579756"/>
                </a:lnTo>
                <a:lnTo>
                  <a:pt x="7046168" y="623978"/>
                </a:lnTo>
                <a:lnTo>
                  <a:pt x="7055409" y="669151"/>
                </a:lnTo>
                <a:lnTo>
                  <a:pt x="7062103" y="715201"/>
                </a:lnTo>
                <a:lnTo>
                  <a:pt x="7066175" y="762051"/>
                </a:lnTo>
                <a:lnTo>
                  <a:pt x="7067550" y="809625"/>
                </a:lnTo>
                <a:lnTo>
                  <a:pt x="7067550" y="4048112"/>
                </a:lnTo>
                <a:lnTo>
                  <a:pt x="7066175" y="4095685"/>
                </a:lnTo>
                <a:lnTo>
                  <a:pt x="7062103" y="4142533"/>
                </a:lnTo>
                <a:lnTo>
                  <a:pt x="7055409" y="4188582"/>
                </a:lnTo>
                <a:lnTo>
                  <a:pt x="7046168" y="4233755"/>
                </a:lnTo>
                <a:lnTo>
                  <a:pt x="7034457" y="4277977"/>
                </a:lnTo>
                <a:lnTo>
                  <a:pt x="7020352" y="4321171"/>
                </a:lnTo>
                <a:lnTo>
                  <a:pt x="7003928" y="4363261"/>
                </a:lnTo>
                <a:lnTo>
                  <a:pt x="6985262" y="4404172"/>
                </a:lnTo>
                <a:lnTo>
                  <a:pt x="6964430" y="4443827"/>
                </a:lnTo>
                <a:lnTo>
                  <a:pt x="6941506" y="4482151"/>
                </a:lnTo>
                <a:lnTo>
                  <a:pt x="6916568" y="4519067"/>
                </a:lnTo>
                <a:lnTo>
                  <a:pt x="6889691" y="4554500"/>
                </a:lnTo>
                <a:lnTo>
                  <a:pt x="6860952" y="4588375"/>
                </a:lnTo>
                <a:lnTo>
                  <a:pt x="6830425" y="4620614"/>
                </a:lnTo>
                <a:lnTo>
                  <a:pt x="6798187" y="4651141"/>
                </a:lnTo>
                <a:lnTo>
                  <a:pt x="6764313" y="4679882"/>
                </a:lnTo>
                <a:lnTo>
                  <a:pt x="6728881" y="4706760"/>
                </a:lnTo>
                <a:lnTo>
                  <a:pt x="6691965" y="4731700"/>
                </a:lnTo>
                <a:lnTo>
                  <a:pt x="6653642" y="4754624"/>
                </a:lnTo>
                <a:lnTo>
                  <a:pt x="6613987" y="4775458"/>
                </a:lnTo>
                <a:lnTo>
                  <a:pt x="6573077" y="4794125"/>
                </a:lnTo>
                <a:lnTo>
                  <a:pt x="6530987" y="4810549"/>
                </a:lnTo>
                <a:lnTo>
                  <a:pt x="6487793" y="4824655"/>
                </a:lnTo>
                <a:lnTo>
                  <a:pt x="6443571" y="4836367"/>
                </a:lnTo>
                <a:lnTo>
                  <a:pt x="6398398" y="4845608"/>
                </a:lnTo>
                <a:lnTo>
                  <a:pt x="6352348" y="4852303"/>
                </a:lnTo>
                <a:lnTo>
                  <a:pt x="6305498" y="4856375"/>
                </a:lnTo>
                <a:lnTo>
                  <a:pt x="6257925" y="4857750"/>
                </a:lnTo>
                <a:lnTo>
                  <a:pt x="809637" y="4857750"/>
                </a:lnTo>
                <a:lnTo>
                  <a:pt x="762064" y="4856375"/>
                </a:lnTo>
                <a:lnTo>
                  <a:pt x="715216" y="4852303"/>
                </a:lnTo>
                <a:lnTo>
                  <a:pt x="669167" y="4845608"/>
                </a:lnTo>
                <a:lnTo>
                  <a:pt x="623994" y="4836367"/>
                </a:lnTo>
                <a:lnTo>
                  <a:pt x="579772" y="4824655"/>
                </a:lnTo>
                <a:lnTo>
                  <a:pt x="536578" y="4810549"/>
                </a:lnTo>
                <a:lnTo>
                  <a:pt x="494488" y="4794125"/>
                </a:lnTo>
                <a:lnTo>
                  <a:pt x="453577" y="4775458"/>
                </a:lnTo>
                <a:lnTo>
                  <a:pt x="413922" y="4754624"/>
                </a:lnTo>
                <a:lnTo>
                  <a:pt x="375598" y="4731700"/>
                </a:lnTo>
                <a:lnTo>
                  <a:pt x="338682" y="4706760"/>
                </a:lnTo>
                <a:lnTo>
                  <a:pt x="303249" y="4679882"/>
                </a:lnTo>
                <a:lnTo>
                  <a:pt x="269374" y="4651141"/>
                </a:lnTo>
                <a:lnTo>
                  <a:pt x="237135" y="4620614"/>
                </a:lnTo>
                <a:lnTo>
                  <a:pt x="206608" y="4588375"/>
                </a:lnTo>
                <a:lnTo>
                  <a:pt x="177867" y="4554500"/>
                </a:lnTo>
                <a:lnTo>
                  <a:pt x="150989" y="4519067"/>
                </a:lnTo>
                <a:lnTo>
                  <a:pt x="126049" y="4482151"/>
                </a:lnTo>
                <a:lnTo>
                  <a:pt x="103125" y="4443827"/>
                </a:lnTo>
                <a:lnTo>
                  <a:pt x="82291" y="4404172"/>
                </a:lnTo>
                <a:lnTo>
                  <a:pt x="63624" y="4363261"/>
                </a:lnTo>
                <a:lnTo>
                  <a:pt x="47200" y="4321171"/>
                </a:lnTo>
                <a:lnTo>
                  <a:pt x="33094" y="4277977"/>
                </a:lnTo>
                <a:lnTo>
                  <a:pt x="21382" y="4233755"/>
                </a:lnTo>
                <a:lnTo>
                  <a:pt x="12141" y="4188582"/>
                </a:lnTo>
                <a:lnTo>
                  <a:pt x="5446" y="4142533"/>
                </a:lnTo>
                <a:lnTo>
                  <a:pt x="1374" y="4095685"/>
                </a:lnTo>
                <a:lnTo>
                  <a:pt x="0" y="4048112"/>
                </a:lnTo>
                <a:lnTo>
                  <a:pt x="0" y="809625"/>
                </a:lnTo>
                <a:close/>
              </a:path>
            </a:pathLst>
          </a:custGeom>
          <a:ln w="76200">
            <a:solidFill>
              <a:srgbClr val="009B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6/24/2024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rgbClr val="009BAC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spc="-10" dirty="0"/>
              <a:t>STARTLES</a:t>
            </a:r>
            <a:r>
              <a:rPr spc="5" dirty="0"/>
              <a:t> </a:t>
            </a:r>
            <a:r>
              <a:rPr dirty="0"/>
              <a:t>–</a:t>
            </a:r>
            <a:r>
              <a:rPr spc="5" dirty="0"/>
              <a:t> </a:t>
            </a:r>
            <a:r>
              <a:rPr spc="-10" dirty="0"/>
              <a:t>Havenstudio</a:t>
            </a:r>
            <a:r>
              <a:rPr spc="10" dirty="0"/>
              <a:t> </a:t>
            </a:r>
            <a:r>
              <a:rPr dirty="0"/>
              <a:t>–</a:t>
            </a:r>
            <a:r>
              <a:rPr spc="5" dirty="0"/>
              <a:t> </a:t>
            </a:r>
            <a:r>
              <a:rPr dirty="0"/>
              <a:t>p</a:t>
            </a:r>
            <a:r>
              <a:rPr spc="5" dirty="0"/>
              <a:t> </a:t>
            </a:r>
            <a:fld id="{81D60167-4931-47E6-BA6A-407CBD079E47}" type="slidenum">
              <a:rPr spc="-25" dirty="0"/>
              <a:t>‹nr.›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6/24/2024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rgbClr val="009BAC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spc="-10" dirty="0"/>
              <a:t>STARTLES</a:t>
            </a:r>
            <a:r>
              <a:rPr spc="5" dirty="0"/>
              <a:t> </a:t>
            </a:r>
            <a:r>
              <a:rPr dirty="0"/>
              <a:t>–</a:t>
            </a:r>
            <a:r>
              <a:rPr spc="5" dirty="0"/>
              <a:t> </a:t>
            </a:r>
            <a:r>
              <a:rPr spc="-10" dirty="0"/>
              <a:t>Havenstudio</a:t>
            </a:r>
            <a:r>
              <a:rPr spc="10" dirty="0"/>
              <a:t> </a:t>
            </a:r>
            <a:r>
              <a:rPr dirty="0"/>
              <a:t>–</a:t>
            </a:r>
            <a:r>
              <a:rPr spc="5" dirty="0"/>
              <a:t> </a:t>
            </a:r>
            <a:r>
              <a:rPr dirty="0"/>
              <a:t>p</a:t>
            </a:r>
            <a:r>
              <a:rPr spc="5" dirty="0"/>
              <a:t> </a:t>
            </a:r>
            <a:fld id="{81D60167-4931-47E6-BA6A-407CBD079E47}" type="slidenum">
              <a:rPr spc="-25" dirty="0"/>
              <a:t>‹nr.›</a:t>
            </a:fld>
            <a:endParaRPr spc="-2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41019" y="251459"/>
            <a:ext cx="464819" cy="52577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540384" y="4878069"/>
            <a:ext cx="6479540" cy="0"/>
          </a:xfrm>
          <a:custGeom>
            <a:avLst/>
            <a:gdLst/>
            <a:ahLst/>
            <a:cxnLst/>
            <a:rect l="l" t="t" r="r" b="b"/>
            <a:pathLst>
              <a:path w="6479540">
                <a:moveTo>
                  <a:pt x="0" y="0"/>
                </a:moveTo>
                <a:lnTo>
                  <a:pt x="6479540" y="0"/>
                </a:lnTo>
              </a:path>
            </a:pathLst>
          </a:custGeom>
          <a:ln w="9525">
            <a:solidFill>
              <a:srgbClr val="009B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83743" y="915669"/>
            <a:ext cx="6595363" cy="2692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90219" y="1357858"/>
            <a:ext cx="6968490" cy="34512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rgbClr val="009BA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71369" y="4960620"/>
            <a:ext cx="2420112" cy="266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8142" y="4960620"/>
            <a:ext cx="1739455" cy="266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2728086" y="4945961"/>
            <a:ext cx="2147570" cy="1822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rgbClr val="009BAC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spc="-10" dirty="0"/>
              <a:t>STARTLES</a:t>
            </a:r>
            <a:r>
              <a:rPr spc="5" dirty="0"/>
              <a:t> </a:t>
            </a:r>
            <a:r>
              <a:rPr dirty="0"/>
              <a:t>–</a:t>
            </a:r>
            <a:r>
              <a:rPr spc="5" dirty="0"/>
              <a:t> </a:t>
            </a:r>
            <a:r>
              <a:rPr spc="-10" dirty="0"/>
              <a:t>Havenstudio</a:t>
            </a:r>
            <a:r>
              <a:rPr spc="10" dirty="0"/>
              <a:t> </a:t>
            </a:r>
            <a:r>
              <a:rPr dirty="0"/>
              <a:t>–</a:t>
            </a:r>
            <a:r>
              <a:rPr spc="5" dirty="0"/>
              <a:t> </a:t>
            </a:r>
            <a:r>
              <a:rPr dirty="0"/>
              <a:t>p</a:t>
            </a:r>
            <a:r>
              <a:rPr spc="5" dirty="0"/>
              <a:t> </a:t>
            </a:r>
            <a:fld id="{81D60167-4931-47E6-BA6A-407CBD079E47}" type="slidenum">
              <a:rPr spc="-25" dirty="0"/>
              <a:t>‹nr.›</a:t>
            </a:fld>
            <a:endParaRPr spc="-2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nl.wikipedia.org/wiki/Twistlock" TargetMode="External"/><Relationship Id="rId2" Type="http://schemas.openxmlformats.org/officeDocument/2006/relationships/hyperlink" Target="https://www.portofantwerpbruges.com/nl/business/cargo/containers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rtofantwerpbruges.com/nl/news/recordschepen-aantocht" TargetMode="External"/><Relationship Id="rId2" Type="http://schemas.openxmlformats.org/officeDocument/2006/relationships/hyperlink" Target="https://nl.wikipedia.org/wiki/Lijnvaart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39.png"/><Relationship Id="rId4" Type="http://schemas.openxmlformats.org/officeDocument/2006/relationships/image" Target="../media/image4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agentschapmdk.be/" TargetMode="External"/><Relationship Id="rId5" Type="http://schemas.openxmlformats.org/officeDocument/2006/relationships/hyperlink" Target="https://www.youtube.com/watch?v=GvfuJS_jAIQ" TargetMode="Externa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agentschapmdk.be/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hyperlink" Target="https://www.agentschapmdk.be/nl/themas/veilige-scheepvaart" TargetMode="External"/><Relationship Id="rId7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jpg"/><Relationship Id="rId5" Type="http://schemas.openxmlformats.org/officeDocument/2006/relationships/hyperlink" Target="https://www.rijkswaterstaat.nl/water/vaarwegenoverzicht/westerschelde" TargetMode="Externa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zz3AAveymg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61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s://youtu.be/rGlFkmP2x9o?si=qFWnaXOZ4pOTHVnT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laanderen.be/statistiek-vlaanderen/mobiliteit/zeehavens-goederentrafiek" TargetMode="External"/><Relationship Id="rId2" Type="http://schemas.openxmlformats.org/officeDocument/2006/relationships/hyperlink" Target="https://nl.wikipedia.org/wiki/Container_(kist)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nl.wikipedia.org/wiki/Container_(kist)" TargetMode="Externa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21250" y="426465"/>
            <a:ext cx="2114041" cy="436657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544830" marR="5080" indent="-532765" algn="r">
              <a:lnSpc>
                <a:spcPts val="1620"/>
              </a:lnSpc>
              <a:spcBef>
                <a:spcPts val="204"/>
              </a:spcBef>
            </a:pPr>
            <a:r>
              <a:rPr lang="nl-BE" sz="1400" spc="70" dirty="0">
                <a:solidFill>
                  <a:srgbClr val="009BAC"/>
                </a:solidFill>
                <a:latin typeface="Arial"/>
                <a:cs typeface="Arial"/>
              </a:rPr>
              <a:t>Voortraject</a:t>
            </a:r>
            <a:r>
              <a:rPr sz="1400" spc="-35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400" spc="50" dirty="0">
                <a:solidFill>
                  <a:srgbClr val="009BAC"/>
                </a:solidFill>
                <a:latin typeface="Arial"/>
                <a:cs typeface="Arial"/>
              </a:rPr>
              <a:t>Havenstudio </a:t>
            </a:r>
            <a:r>
              <a:rPr sz="1400" spc="60" dirty="0">
                <a:solidFill>
                  <a:srgbClr val="009BAC"/>
                </a:solidFill>
                <a:latin typeface="Arial"/>
                <a:cs typeface="Arial"/>
              </a:rPr>
              <a:t>Havencentrum</a:t>
            </a:r>
            <a:endParaRPr sz="1400" dirty="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1019" y="341629"/>
            <a:ext cx="449580" cy="5080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81200" y="1338578"/>
            <a:ext cx="5579363" cy="398932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179576" y="1131790"/>
            <a:ext cx="5197348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nl-BE" sz="2600" spc="65" dirty="0">
                <a:solidFill>
                  <a:srgbClr val="009BAC"/>
                </a:solidFill>
                <a:latin typeface="Arial"/>
                <a:cs typeface="Arial"/>
              </a:rPr>
              <a:t>VOORTRAJECT</a:t>
            </a:r>
            <a:r>
              <a:rPr sz="2600" spc="15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2600" spc="80" dirty="0">
                <a:solidFill>
                  <a:srgbClr val="009BAC"/>
                </a:solidFill>
                <a:latin typeface="Arial"/>
                <a:cs typeface="Arial"/>
              </a:rPr>
              <a:t>HAVENSTUDIO</a:t>
            </a:r>
            <a:endParaRPr sz="26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3681" y="919987"/>
            <a:ext cx="6556375" cy="222885"/>
          </a:xfrm>
          <a:prstGeom prst="rect">
            <a:avLst/>
          </a:prstGeom>
          <a:ln w="38100">
            <a:solidFill>
              <a:srgbClr val="009BAC"/>
            </a:solidFill>
          </a:ln>
        </p:spPr>
        <p:txBody>
          <a:bodyPr vert="horz" wrap="square" lIns="0" tIns="10160" rIns="0" bIns="0" rtlCol="0">
            <a:spAutoFit/>
          </a:bodyPr>
          <a:lstStyle/>
          <a:p>
            <a:pPr marL="36830">
              <a:lnSpc>
                <a:spcPct val="100000"/>
              </a:lnSpc>
              <a:spcBef>
                <a:spcPts val="80"/>
              </a:spcBef>
              <a:tabLst>
                <a:tab pos="936625" algn="l"/>
              </a:tabLst>
            </a:pPr>
            <a:r>
              <a:rPr sz="1100" dirty="0">
                <a:solidFill>
                  <a:srgbClr val="009BAC"/>
                </a:solidFill>
                <a:latin typeface="Arial"/>
                <a:cs typeface="Arial"/>
              </a:rPr>
              <a:t>FICHE</a:t>
            </a:r>
            <a:r>
              <a:rPr sz="1100" spc="385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spc="-50" dirty="0">
                <a:solidFill>
                  <a:srgbClr val="009BAC"/>
                </a:solidFill>
                <a:latin typeface="Arial"/>
                <a:cs typeface="Arial"/>
              </a:rPr>
              <a:t>3</a:t>
            </a:r>
            <a:r>
              <a:rPr sz="1100" dirty="0">
                <a:solidFill>
                  <a:srgbClr val="009BAC"/>
                </a:solidFill>
                <a:latin typeface="Arial"/>
                <a:cs typeface="Arial"/>
              </a:rPr>
              <a:t>	</a:t>
            </a:r>
            <a:r>
              <a:rPr sz="1100" spc="55" dirty="0">
                <a:solidFill>
                  <a:srgbClr val="009BAC"/>
                </a:solidFill>
                <a:latin typeface="Arial"/>
                <a:cs typeface="Arial"/>
              </a:rPr>
              <a:t>CONTAINERS,</a:t>
            </a:r>
            <a:r>
              <a:rPr sz="1100" spc="190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009BAC"/>
                </a:solidFill>
                <a:latin typeface="Arial"/>
                <a:cs typeface="Arial"/>
              </a:rPr>
              <a:t>DE</a:t>
            </a:r>
            <a:r>
              <a:rPr sz="1100" spc="185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spc="45" dirty="0">
                <a:solidFill>
                  <a:srgbClr val="009BAC"/>
                </a:solidFill>
                <a:latin typeface="Arial"/>
                <a:cs typeface="Arial"/>
              </a:rPr>
              <a:t>VOORDELEN</a:t>
            </a:r>
            <a:endParaRPr sz="11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8319" y="1199743"/>
            <a:ext cx="6492875" cy="280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Lees</a:t>
            </a:r>
            <a:r>
              <a:rPr sz="1100" i="1" spc="-2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onderstaande</a:t>
            </a:r>
            <a:r>
              <a:rPr sz="1100" i="1" spc="-3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spc="-10" dirty="0">
                <a:solidFill>
                  <a:srgbClr val="585858"/>
                </a:solidFill>
                <a:latin typeface="Arial"/>
                <a:cs typeface="Arial"/>
              </a:rPr>
              <a:t>inleiding</a:t>
            </a:r>
            <a:r>
              <a:rPr sz="1100" i="1" spc="-2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en</a:t>
            </a:r>
            <a:r>
              <a:rPr sz="1100" i="1" spc="-2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zoek</a:t>
            </a:r>
            <a:r>
              <a:rPr sz="1100" i="1" spc="-3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een</a:t>
            </a:r>
            <a:r>
              <a:rPr sz="1100" i="1" spc="-2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antwoord</a:t>
            </a:r>
            <a:r>
              <a:rPr sz="1100" i="1" spc="-2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op</a:t>
            </a:r>
            <a:r>
              <a:rPr sz="1100" i="1" spc="-3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bijhorende</a:t>
            </a:r>
            <a:r>
              <a:rPr sz="1100" i="1" spc="-2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vragen.</a:t>
            </a:r>
            <a:r>
              <a:rPr sz="1100" i="1" spc="-3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Vertel</a:t>
            </a:r>
            <a:r>
              <a:rPr sz="1100" i="1" spc="-3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vervolgens</a:t>
            </a:r>
            <a:r>
              <a:rPr sz="1100" i="1" spc="-3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met</a:t>
            </a:r>
            <a:r>
              <a:rPr sz="1100" i="1" spc="-3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je</a:t>
            </a:r>
            <a:r>
              <a:rPr sz="1100" i="1" spc="-3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spc="-10" dirty="0">
                <a:solidFill>
                  <a:srgbClr val="585858"/>
                </a:solidFill>
                <a:latin typeface="Arial"/>
                <a:cs typeface="Arial"/>
              </a:rPr>
              <a:t>eigen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woorden</a:t>
            </a:r>
            <a:r>
              <a:rPr sz="1100" i="1" spc="-2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de</a:t>
            </a:r>
            <a:r>
              <a:rPr sz="1100" i="1" spc="-3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voordelen</a:t>
            </a:r>
            <a:r>
              <a:rPr sz="1100" i="1" spc="-2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van</a:t>
            </a:r>
            <a:r>
              <a:rPr sz="1100" i="1" spc="-2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de</a:t>
            </a:r>
            <a:r>
              <a:rPr sz="1100" i="1" spc="-2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container</a:t>
            </a:r>
            <a:r>
              <a:rPr sz="1100" i="1" spc="-3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aan</a:t>
            </a:r>
            <a:r>
              <a:rPr sz="1100" i="1" spc="-2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je</a:t>
            </a:r>
            <a:r>
              <a:rPr sz="1100" i="1" spc="-3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spc="-10" dirty="0">
                <a:solidFill>
                  <a:srgbClr val="585858"/>
                </a:solidFill>
                <a:latin typeface="Arial"/>
                <a:cs typeface="Arial"/>
              </a:rPr>
              <a:t>medeleerlingen.</a:t>
            </a:r>
            <a:endParaRPr sz="1100" dirty="0">
              <a:latin typeface="Arial"/>
              <a:cs typeface="Arial"/>
            </a:endParaRPr>
          </a:p>
          <a:p>
            <a:pPr marL="12700" marR="281305">
              <a:lnSpc>
                <a:spcPct val="110900"/>
              </a:lnSpc>
              <a:spcBef>
                <a:spcPts val="590"/>
              </a:spcBef>
            </a:pPr>
            <a:r>
              <a:rPr sz="1100" dirty="0">
                <a:latin typeface="Arial"/>
                <a:cs typeface="Arial"/>
              </a:rPr>
              <a:t>Vooral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door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standaard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afmetingen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van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een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container,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biedt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container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tal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van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voordelen.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Je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zal </a:t>
            </a:r>
            <a:r>
              <a:rPr sz="1100" dirty="0">
                <a:latin typeface="Arial"/>
                <a:cs typeface="Arial"/>
              </a:rPr>
              <a:t>merken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dat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deze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voordelen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van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toepassing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zijn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op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verschillende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transportmiddelen.</a:t>
            </a:r>
            <a:endParaRPr sz="1100" dirty="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730"/>
              </a:spcBef>
              <a:buFont typeface="Wingdings"/>
              <a:buChar char=""/>
              <a:tabLst>
                <a:tab pos="240665" algn="l"/>
              </a:tabLst>
            </a:pPr>
            <a:r>
              <a:rPr sz="1100" dirty="0">
                <a:latin typeface="Arial"/>
                <a:cs typeface="Arial"/>
              </a:rPr>
              <a:t>Omschrijf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met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je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eigen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woorden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drie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voordelen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van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containertransport</a:t>
            </a:r>
            <a:r>
              <a:rPr sz="1100" spc="-10" dirty="0">
                <a:latin typeface="Arial"/>
                <a:cs typeface="Arial"/>
              </a:rPr>
              <a:t>.</a:t>
            </a:r>
            <a:endParaRPr sz="11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20"/>
              </a:spcBef>
              <a:buFont typeface="Wingdings"/>
              <a:buChar char=""/>
            </a:pPr>
            <a:endParaRPr sz="1100" dirty="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buFont typeface="Wingdings"/>
              <a:buChar char=""/>
              <a:tabLst>
                <a:tab pos="240665" algn="l"/>
              </a:tabLst>
            </a:pPr>
            <a:r>
              <a:rPr sz="1100" dirty="0">
                <a:latin typeface="Arial"/>
                <a:cs typeface="Arial"/>
              </a:rPr>
              <a:t>Met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welke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verschillende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transportmiddelen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kan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een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container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vervoerd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worden?</a:t>
            </a:r>
            <a:endParaRPr sz="11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30"/>
              </a:spcBef>
              <a:buFont typeface="Wingdings"/>
              <a:buChar char=""/>
            </a:pPr>
            <a:endParaRPr sz="1100" dirty="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5"/>
              </a:spcBef>
              <a:buFont typeface="Wingdings"/>
              <a:buChar char=""/>
              <a:tabLst>
                <a:tab pos="240665" algn="l"/>
              </a:tabLst>
            </a:pPr>
            <a:r>
              <a:rPr sz="1100" dirty="0">
                <a:latin typeface="Arial"/>
                <a:cs typeface="Arial"/>
              </a:rPr>
              <a:t>Hoe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worden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containers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aan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elkaar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of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aan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hun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transportmiddel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vastgemaakt?</a:t>
            </a:r>
            <a:endParaRPr sz="11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15"/>
              </a:spcBef>
            </a:pP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100" b="1" dirty="0">
                <a:latin typeface="Arial"/>
                <a:cs typeface="Arial"/>
              </a:rPr>
              <a:t>Handige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bronnen:</a:t>
            </a:r>
            <a:endParaRPr sz="1100" dirty="0">
              <a:latin typeface="Arial"/>
              <a:cs typeface="Arial"/>
            </a:endParaRPr>
          </a:p>
          <a:p>
            <a:pPr marL="12700" marR="3303270">
              <a:lnSpc>
                <a:spcPts val="2070"/>
              </a:lnSpc>
              <a:spcBef>
                <a:spcPts val="80"/>
              </a:spcBef>
            </a:pPr>
            <a:r>
              <a:rPr sz="11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2"/>
              </a:rPr>
              <a:t>Port</a:t>
            </a:r>
            <a:r>
              <a:rPr sz="1100" u="sng" spc="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11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2"/>
              </a:rPr>
              <a:t>of</a:t>
            </a:r>
            <a:r>
              <a:rPr sz="1100" u="sng" spc="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11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2"/>
              </a:rPr>
              <a:t>Antwerp-</a:t>
            </a:r>
            <a:r>
              <a:rPr sz="11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2"/>
              </a:rPr>
              <a:t>Bruges</a:t>
            </a:r>
            <a:r>
              <a:rPr sz="11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2"/>
              </a:rPr>
              <a:t> (portofantwerpbruges.com)</a:t>
            </a:r>
            <a:r>
              <a:rPr sz="1100" spc="-1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1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Twistlock</a:t>
            </a:r>
            <a:r>
              <a:rPr sz="1100" u="sng" spc="-2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11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-</a:t>
            </a:r>
            <a:r>
              <a:rPr sz="1100" u="sng" spc="-3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11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Wikipedia</a:t>
            </a:r>
            <a:endParaRPr sz="1100" dirty="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93460" y="3868570"/>
            <a:ext cx="920826" cy="92082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995599" y="3853744"/>
            <a:ext cx="938130" cy="938130"/>
          </a:xfrm>
          <a:prstGeom prst="rect">
            <a:avLst/>
          </a:prstGeom>
        </p:spPr>
      </p:pic>
      <p:sp>
        <p:nvSpPr>
          <p:cNvPr id="7" name="object 9">
            <a:extLst>
              <a:ext uri="{FF2B5EF4-FFF2-40B4-BE49-F238E27FC236}">
                <a16:creationId xmlns:a16="http://schemas.microsoft.com/office/drawing/2014/main" id="{08276F40-EF30-3AA0-1313-F69A84BC3B2B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2545746" y="4953000"/>
            <a:ext cx="2465008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nl-BE" spc="-10" dirty="0"/>
              <a:t>VOORTRAJECT</a:t>
            </a:r>
            <a:r>
              <a:rPr spc="5" dirty="0"/>
              <a:t> </a:t>
            </a:r>
            <a:r>
              <a:rPr dirty="0"/>
              <a:t>–</a:t>
            </a:r>
            <a:r>
              <a:rPr spc="5" dirty="0"/>
              <a:t> </a:t>
            </a:r>
            <a:r>
              <a:rPr spc="-10" dirty="0"/>
              <a:t>Havenstudio</a:t>
            </a:r>
            <a:r>
              <a:rPr spc="10" dirty="0"/>
              <a:t> </a:t>
            </a:r>
            <a:r>
              <a:rPr dirty="0"/>
              <a:t>–</a:t>
            </a:r>
            <a:r>
              <a:rPr spc="5" dirty="0"/>
              <a:t> </a:t>
            </a:r>
            <a:r>
              <a:rPr dirty="0"/>
              <a:t>p</a:t>
            </a:r>
            <a:r>
              <a:rPr spc="5" dirty="0"/>
              <a:t> </a:t>
            </a:r>
            <a:fld id="{81D60167-4931-47E6-BA6A-407CBD079E47}" type="slidenum">
              <a:rPr spc="-25" dirty="0"/>
              <a:pPr marL="12700" algn="ctr">
                <a:lnSpc>
                  <a:spcPct val="100000"/>
                </a:lnSpc>
              </a:pPr>
              <a:t>10</a:t>
            </a:fld>
            <a:endParaRPr spc="-25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74038" y="1733316"/>
            <a:ext cx="4398645" cy="1506220"/>
          </a:xfrm>
          <a:prstGeom prst="rect">
            <a:avLst/>
          </a:prstGeom>
        </p:spPr>
        <p:txBody>
          <a:bodyPr vert="horz" wrap="square" lIns="0" tIns="21336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680"/>
              </a:spcBef>
            </a:pPr>
            <a:r>
              <a:rPr sz="2400" spc="70" dirty="0">
                <a:solidFill>
                  <a:srgbClr val="009BAC"/>
                </a:solidFill>
              </a:rPr>
              <a:t>FICHE</a:t>
            </a:r>
            <a:r>
              <a:rPr sz="2400" spc="45" dirty="0">
                <a:solidFill>
                  <a:srgbClr val="009BAC"/>
                </a:solidFill>
              </a:rPr>
              <a:t> </a:t>
            </a:r>
            <a:r>
              <a:rPr sz="2400" spc="30" dirty="0">
                <a:solidFill>
                  <a:srgbClr val="009BAC"/>
                </a:solidFill>
              </a:rPr>
              <a:t>4</a:t>
            </a:r>
            <a:endParaRPr sz="2400"/>
          </a:p>
          <a:p>
            <a:pPr marL="12700" marR="5080" algn="ctr">
              <a:lnSpc>
                <a:spcPct val="144600"/>
              </a:lnSpc>
              <a:spcBef>
                <a:spcPts val="254"/>
              </a:spcBef>
            </a:pPr>
            <a:r>
              <a:rPr sz="2000" spc="75" dirty="0">
                <a:solidFill>
                  <a:srgbClr val="009BAC"/>
                </a:solidFill>
              </a:rPr>
              <a:t>CONTAINERS,</a:t>
            </a:r>
            <a:r>
              <a:rPr sz="2000" spc="105" dirty="0">
                <a:solidFill>
                  <a:srgbClr val="009BAC"/>
                </a:solidFill>
              </a:rPr>
              <a:t> </a:t>
            </a:r>
            <a:r>
              <a:rPr sz="2000" dirty="0">
                <a:solidFill>
                  <a:srgbClr val="009BAC"/>
                </a:solidFill>
              </a:rPr>
              <a:t>OP</a:t>
            </a:r>
            <a:r>
              <a:rPr sz="2000" spc="80" dirty="0">
                <a:solidFill>
                  <a:srgbClr val="009BAC"/>
                </a:solidFill>
              </a:rPr>
              <a:t> </a:t>
            </a:r>
            <a:r>
              <a:rPr sz="2000" spc="55" dirty="0">
                <a:solidFill>
                  <a:srgbClr val="009BAC"/>
                </a:solidFill>
              </a:rPr>
              <a:t>WERELDWIJDE </a:t>
            </a:r>
            <a:r>
              <a:rPr sz="2000" spc="35" dirty="0">
                <a:solidFill>
                  <a:srgbClr val="009BAC"/>
                </a:solidFill>
              </a:rPr>
              <a:t>SCHEEPSROUTES</a:t>
            </a:r>
            <a:endParaRPr sz="20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3681" y="919987"/>
            <a:ext cx="6556375" cy="222885"/>
          </a:xfrm>
          <a:prstGeom prst="rect">
            <a:avLst/>
          </a:prstGeom>
          <a:ln w="38100">
            <a:solidFill>
              <a:srgbClr val="009BAC"/>
            </a:solidFill>
          </a:ln>
        </p:spPr>
        <p:txBody>
          <a:bodyPr vert="horz" wrap="square" lIns="0" tIns="10160" rIns="0" bIns="0" rtlCol="0">
            <a:spAutoFit/>
          </a:bodyPr>
          <a:lstStyle/>
          <a:p>
            <a:pPr marL="36830">
              <a:lnSpc>
                <a:spcPct val="100000"/>
              </a:lnSpc>
              <a:spcBef>
                <a:spcPts val="80"/>
              </a:spcBef>
              <a:tabLst>
                <a:tab pos="936625" algn="l"/>
              </a:tabLst>
            </a:pPr>
            <a:r>
              <a:rPr sz="1100" dirty="0">
                <a:solidFill>
                  <a:srgbClr val="009BAC"/>
                </a:solidFill>
                <a:latin typeface="Arial"/>
                <a:cs typeface="Arial"/>
              </a:rPr>
              <a:t>FICHE</a:t>
            </a:r>
            <a:r>
              <a:rPr sz="1100" spc="385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spc="-50" dirty="0">
                <a:solidFill>
                  <a:srgbClr val="009BAC"/>
                </a:solidFill>
                <a:latin typeface="Arial"/>
                <a:cs typeface="Arial"/>
              </a:rPr>
              <a:t>4</a:t>
            </a:r>
            <a:r>
              <a:rPr sz="1100" dirty="0">
                <a:solidFill>
                  <a:srgbClr val="009BAC"/>
                </a:solidFill>
                <a:latin typeface="Arial"/>
                <a:cs typeface="Arial"/>
              </a:rPr>
              <a:t>	</a:t>
            </a:r>
            <a:r>
              <a:rPr sz="1100" spc="55" dirty="0">
                <a:solidFill>
                  <a:srgbClr val="009BAC"/>
                </a:solidFill>
                <a:latin typeface="Arial"/>
                <a:cs typeface="Arial"/>
              </a:rPr>
              <a:t>CONTAINERS,</a:t>
            </a:r>
            <a:r>
              <a:rPr sz="1100" spc="210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009BAC"/>
                </a:solidFill>
                <a:latin typeface="Arial"/>
                <a:cs typeface="Arial"/>
              </a:rPr>
              <a:t>OP</a:t>
            </a:r>
            <a:r>
              <a:rPr sz="1100" spc="195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spc="55" dirty="0">
                <a:solidFill>
                  <a:srgbClr val="009BAC"/>
                </a:solidFill>
                <a:latin typeface="Arial"/>
                <a:cs typeface="Arial"/>
              </a:rPr>
              <a:t>WERELDWIJDE</a:t>
            </a:r>
            <a:r>
              <a:rPr sz="1100" spc="195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spc="45" dirty="0">
                <a:solidFill>
                  <a:srgbClr val="009BAC"/>
                </a:solidFill>
                <a:latin typeface="Arial"/>
                <a:cs typeface="Arial"/>
              </a:rPr>
              <a:t>SCHEEPSROUTES</a:t>
            </a:r>
            <a:endParaRPr sz="11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8319" y="1199743"/>
            <a:ext cx="6492875" cy="34753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Lees</a:t>
            </a:r>
            <a:r>
              <a:rPr sz="1100" i="1" spc="-2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onderstaande</a:t>
            </a:r>
            <a:r>
              <a:rPr sz="1100" i="1" spc="-3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spc="-10" dirty="0">
                <a:solidFill>
                  <a:srgbClr val="585858"/>
                </a:solidFill>
                <a:latin typeface="Arial"/>
                <a:cs typeface="Arial"/>
              </a:rPr>
              <a:t>inleiding</a:t>
            </a:r>
            <a:r>
              <a:rPr sz="1100" i="1" spc="-2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en</a:t>
            </a:r>
            <a:r>
              <a:rPr sz="1100" i="1" spc="-2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zoek</a:t>
            </a:r>
            <a:r>
              <a:rPr sz="1100" i="1" spc="-3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een</a:t>
            </a:r>
            <a:r>
              <a:rPr sz="1100" i="1" spc="-2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antwoord</a:t>
            </a:r>
            <a:r>
              <a:rPr sz="1100" i="1" spc="-2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op</a:t>
            </a:r>
            <a:r>
              <a:rPr sz="1100" i="1" spc="-3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bijhorende</a:t>
            </a:r>
            <a:r>
              <a:rPr sz="1100" i="1" spc="-2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vragen.</a:t>
            </a:r>
            <a:r>
              <a:rPr sz="1100" i="1" spc="-3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Vertel</a:t>
            </a:r>
            <a:r>
              <a:rPr sz="1100" i="1" spc="-3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vervolgens</a:t>
            </a:r>
            <a:r>
              <a:rPr sz="1100" i="1" spc="-3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met</a:t>
            </a:r>
            <a:r>
              <a:rPr sz="1100" i="1" spc="-3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je</a:t>
            </a:r>
            <a:r>
              <a:rPr sz="1100" i="1" spc="-3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spc="-10" dirty="0">
                <a:solidFill>
                  <a:srgbClr val="585858"/>
                </a:solidFill>
                <a:latin typeface="Arial"/>
                <a:cs typeface="Arial"/>
              </a:rPr>
              <a:t>eigen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woorden</a:t>
            </a:r>
            <a:r>
              <a:rPr sz="1100" i="1" spc="-3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het</a:t>
            </a:r>
            <a:r>
              <a:rPr sz="1100" i="1" spc="-3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verloop</a:t>
            </a:r>
            <a:r>
              <a:rPr sz="1100" i="1" spc="-2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van</a:t>
            </a:r>
            <a:r>
              <a:rPr sz="1100" i="1" spc="-3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containertransport</a:t>
            </a:r>
            <a:r>
              <a:rPr sz="1100" i="1" spc="-1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over</a:t>
            </a:r>
            <a:r>
              <a:rPr sz="1100" i="1" spc="-3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de</a:t>
            </a:r>
            <a:r>
              <a:rPr sz="1100" i="1" spc="-2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oceanen</a:t>
            </a:r>
            <a:r>
              <a:rPr sz="1100" i="1" spc="-2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aan</a:t>
            </a:r>
            <a:r>
              <a:rPr sz="1100" i="1" spc="-3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je</a:t>
            </a:r>
            <a:r>
              <a:rPr sz="1100" i="1" spc="-3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spc="-10" dirty="0">
                <a:solidFill>
                  <a:srgbClr val="585858"/>
                </a:solidFill>
                <a:latin typeface="Arial"/>
                <a:cs typeface="Arial"/>
              </a:rPr>
              <a:t>medeleerlingen.</a:t>
            </a:r>
            <a:endParaRPr sz="1100" dirty="0">
              <a:latin typeface="Arial"/>
              <a:cs typeface="Arial"/>
            </a:endParaRPr>
          </a:p>
          <a:p>
            <a:pPr marL="12700" marR="55244">
              <a:lnSpc>
                <a:spcPct val="110500"/>
              </a:lnSpc>
              <a:spcBef>
                <a:spcPts val="595"/>
              </a:spcBef>
            </a:pPr>
            <a:r>
              <a:rPr sz="1100" b="1" dirty="0">
                <a:latin typeface="Arial"/>
                <a:cs typeface="Arial"/>
              </a:rPr>
              <a:t>Grote</a:t>
            </a:r>
            <a:r>
              <a:rPr sz="1100" b="1" spc="-10" dirty="0">
                <a:latin typeface="Arial"/>
                <a:cs typeface="Arial"/>
              </a:rPr>
              <a:t> containerschepen </a:t>
            </a:r>
            <a:r>
              <a:rPr sz="1100" dirty="0">
                <a:latin typeface="Arial"/>
                <a:cs typeface="Arial"/>
              </a:rPr>
              <a:t>varen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wereld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rond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volgens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een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vast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schema,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tussen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vaste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havens.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Je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kan </a:t>
            </a:r>
            <a:r>
              <a:rPr sz="1100" dirty="0">
                <a:latin typeface="Arial"/>
                <a:cs typeface="Arial"/>
              </a:rPr>
              <a:t>deze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lijndienst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een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beetje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vergelijken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met de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bussen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van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Lijn.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In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verschillende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havens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die</a:t>
            </a:r>
            <a:r>
              <a:rPr sz="1100" spc="-25" dirty="0">
                <a:latin typeface="Arial"/>
                <a:cs typeface="Arial"/>
              </a:rPr>
              <a:t> het </a:t>
            </a:r>
            <a:r>
              <a:rPr sz="1100" dirty="0">
                <a:latin typeface="Arial"/>
                <a:cs typeface="Arial"/>
              </a:rPr>
              <a:t>containerschip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aandoet,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kunnen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containers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geladen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en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gelost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worden.</a:t>
            </a:r>
            <a:endParaRPr sz="1100" dirty="0">
              <a:latin typeface="Arial"/>
              <a:cs typeface="Arial"/>
            </a:endParaRPr>
          </a:p>
          <a:p>
            <a:pPr marL="240665" indent="-227965">
              <a:lnSpc>
                <a:spcPts val="1295"/>
              </a:lnSpc>
              <a:spcBef>
                <a:spcPts val="730"/>
              </a:spcBef>
              <a:buFont typeface="Wingdings"/>
              <a:buChar char=""/>
              <a:tabLst>
                <a:tab pos="240665" algn="l"/>
              </a:tabLst>
            </a:pPr>
            <a:r>
              <a:rPr sz="1100" dirty="0">
                <a:latin typeface="Arial"/>
                <a:cs typeface="Arial"/>
              </a:rPr>
              <a:t>Wat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is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een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rederij?</a:t>
            </a:r>
            <a:endParaRPr sz="1100" dirty="0">
              <a:latin typeface="Arial"/>
              <a:cs typeface="Arial"/>
            </a:endParaRPr>
          </a:p>
          <a:p>
            <a:pPr marL="240665" indent="-227965">
              <a:lnSpc>
                <a:spcPts val="1295"/>
              </a:lnSpc>
              <a:buFont typeface="Wingdings"/>
              <a:buChar char=""/>
              <a:tabLst>
                <a:tab pos="240665" algn="l"/>
              </a:tabLst>
            </a:pPr>
            <a:r>
              <a:rPr sz="1100" dirty="0">
                <a:latin typeface="Arial"/>
                <a:cs typeface="Arial"/>
              </a:rPr>
              <a:t>Schets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kort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groei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van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containerschepen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door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jaren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heen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op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basis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van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hun</a:t>
            </a:r>
            <a:r>
              <a:rPr sz="1100" spc="-10" dirty="0">
                <a:latin typeface="Arial"/>
                <a:cs typeface="Arial"/>
              </a:rPr>
              <a:t> capaciteit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in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TEU:</a:t>
            </a:r>
            <a:endParaRPr sz="1100" dirty="0">
              <a:latin typeface="Arial"/>
              <a:cs typeface="Arial"/>
            </a:endParaRPr>
          </a:p>
          <a:p>
            <a:pPr marL="927100" lvl="1" indent="-228600">
              <a:lnSpc>
                <a:spcPct val="100000"/>
              </a:lnSpc>
              <a:spcBef>
                <a:spcPts val="135"/>
              </a:spcBef>
              <a:buFont typeface="Courier New"/>
              <a:buChar char="o"/>
              <a:tabLst>
                <a:tab pos="927100" algn="l"/>
              </a:tabLst>
            </a:pPr>
            <a:r>
              <a:rPr sz="1100" dirty="0">
                <a:latin typeface="Arial"/>
                <a:cs typeface="Arial"/>
              </a:rPr>
              <a:t>Jaren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60:</a:t>
            </a:r>
            <a:endParaRPr sz="1100" dirty="0">
              <a:latin typeface="Arial"/>
              <a:cs typeface="Arial"/>
            </a:endParaRPr>
          </a:p>
          <a:p>
            <a:pPr marL="927100" lvl="1" indent="-228600">
              <a:lnSpc>
                <a:spcPct val="100000"/>
              </a:lnSpc>
              <a:spcBef>
                <a:spcPts val="130"/>
              </a:spcBef>
              <a:buFont typeface="Courier New"/>
              <a:buChar char="o"/>
              <a:tabLst>
                <a:tab pos="927100" algn="l"/>
              </a:tabLst>
            </a:pPr>
            <a:r>
              <a:rPr sz="1100" dirty="0">
                <a:latin typeface="Arial"/>
                <a:cs typeface="Arial"/>
              </a:rPr>
              <a:t>Grens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van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10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000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TEU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doorbroken</a:t>
            </a:r>
            <a:r>
              <a:rPr sz="1100" spc="-25" dirty="0">
                <a:latin typeface="Arial"/>
                <a:cs typeface="Arial"/>
              </a:rPr>
              <a:t> in:</a:t>
            </a:r>
            <a:endParaRPr sz="1100" dirty="0">
              <a:latin typeface="Arial"/>
              <a:cs typeface="Arial"/>
            </a:endParaRPr>
          </a:p>
          <a:p>
            <a:pPr marL="927100" lvl="1" indent="-228600">
              <a:lnSpc>
                <a:spcPct val="100000"/>
              </a:lnSpc>
              <a:spcBef>
                <a:spcPts val="135"/>
              </a:spcBef>
              <a:buFont typeface="Courier New"/>
              <a:buChar char="o"/>
              <a:tabLst>
                <a:tab pos="927100" algn="l"/>
              </a:tabLst>
            </a:pPr>
            <a:r>
              <a:rPr sz="1100" dirty="0">
                <a:latin typeface="Arial"/>
                <a:cs typeface="Arial"/>
              </a:rPr>
              <a:t>Eerste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keer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meer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dan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20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000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TEU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in:</a:t>
            </a:r>
            <a:endParaRPr sz="1100" dirty="0">
              <a:latin typeface="Arial"/>
              <a:cs typeface="Arial"/>
            </a:endParaRPr>
          </a:p>
          <a:p>
            <a:pPr marL="240029" marR="1348740" indent="-227965">
              <a:lnSpc>
                <a:spcPts val="1460"/>
              </a:lnSpc>
              <a:spcBef>
                <a:spcPts val="65"/>
              </a:spcBef>
              <a:buFont typeface="Wingdings"/>
              <a:buChar char=""/>
              <a:tabLst>
                <a:tab pos="241300" algn="l"/>
              </a:tabLst>
            </a:pPr>
            <a:r>
              <a:rPr sz="1100" dirty="0">
                <a:latin typeface="Arial"/>
                <a:cs typeface="Arial"/>
              </a:rPr>
              <a:t>Wat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is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momenteel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het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grootste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containerschip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ter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wereld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en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hoeveel</a:t>
            </a:r>
            <a:r>
              <a:rPr sz="1100" spc="-10" dirty="0">
                <a:latin typeface="Arial"/>
                <a:cs typeface="Arial"/>
              </a:rPr>
              <a:t> containers 	</a:t>
            </a:r>
            <a:r>
              <a:rPr sz="1100" dirty="0">
                <a:latin typeface="Arial"/>
                <a:cs typeface="Arial"/>
              </a:rPr>
              <a:t>(TEU)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kan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dit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schip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vervoeren?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Van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welke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rederij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is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dit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schip?</a:t>
            </a:r>
            <a:endParaRPr sz="11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1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1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100" b="1" dirty="0">
                <a:latin typeface="Arial"/>
                <a:cs typeface="Arial"/>
              </a:rPr>
              <a:t>Handige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bronnen: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11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2"/>
              </a:rPr>
              <a:t>Lijnvaart</a:t>
            </a:r>
            <a:r>
              <a:rPr sz="11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11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2"/>
              </a:rPr>
              <a:t>-</a:t>
            </a:r>
            <a:r>
              <a:rPr sz="1100" u="sng" spc="-2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11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2"/>
              </a:rPr>
              <a:t>Wikipedia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Recordschepen</a:t>
            </a:r>
            <a:r>
              <a:rPr sz="1100" u="sng" spc="-2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11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in</a:t>
            </a:r>
            <a:r>
              <a:rPr sz="1100" u="sng" spc="-3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11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aantocht</a:t>
            </a:r>
            <a:r>
              <a:rPr sz="1100" u="sng" spc="-1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11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|</a:t>
            </a:r>
            <a:r>
              <a:rPr sz="1100" u="sng" spc="-3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11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Port</a:t>
            </a:r>
            <a:r>
              <a:rPr sz="11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11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of</a:t>
            </a:r>
            <a:r>
              <a:rPr sz="11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 Antwerp-</a:t>
            </a:r>
            <a:r>
              <a:rPr sz="11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Bruges</a:t>
            </a:r>
            <a:r>
              <a:rPr sz="1100" u="sng" spc="-1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11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(portofantwerpbruges.com)</a:t>
            </a:r>
            <a:endParaRPr sz="1100" dirty="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17715" y="2748176"/>
            <a:ext cx="920826" cy="92082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919399" y="3853744"/>
            <a:ext cx="938130" cy="938130"/>
          </a:xfrm>
          <a:prstGeom prst="rect">
            <a:avLst/>
          </a:prstGeom>
        </p:spPr>
      </p:pic>
      <p:sp>
        <p:nvSpPr>
          <p:cNvPr id="7" name="object 9">
            <a:extLst>
              <a:ext uri="{FF2B5EF4-FFF2-40B4-BE49-F238E27FC236}">
                <a16:creationId xmlns:a16="http://schemas.microsoft.com/office/drawing/2014/main" id="{464CD91A-6088-0858-71F0-0804E0BC039C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2545746" y="4953000"/>
            <a:ext cx="2465008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nl-BE" spc="-10" dirty="0"/>
              <a:t>VOORTRAJECT</a:t>
            </a:r>
            <a:r>
              <a:rPr spc="5" dirty="0"/>
              <a:t> </a:t>
            </a:r>
            <a:r>
              <a:rPr dirty="0"/>
              <a:t>–</a:t>
            </a:r>
            <a:r>
              <a:rPr spc="5" dirty="0"/>
              <a:t> </a:t>
            </a:r>
            <a:r>
              <a:rPr spc="-10" dirty="0"/>
              <a:t>Havenstudio</a:t>
            </a:r>
            <a:r>
              <a:rPr spc="10" dirty="0"/>
              <a:t> </a:t>
            </a:r>
            <a:r>
              <a:rPr dirty="0"/>
              <a:t>–</a:t>
            </a:r>
            <a:r>
              <a:rPr spc="5" dirty="0"/>
              <a:t> </a:t>
            </a:r>
            <a:r>
              <a:rPr dirty="0"/>
              <a:t>p</a:t>
            </a:r>
            <a:r>
              <a:rPr spc="5" dirty="0"/>
              <a:t> </a:t>
            </a:r>
            <a:fld id="{81D60167-4931-47E6-BA6A-407CBD079E47}" type="slidenum">
              <a:rPr spc="-25" dirty="0"/>
              <a:pPr marL="12700" algn="ctr">
                <a:lnSpc>
                  <a:spcPct val="100000"/>
                </a:lnSpc>
              </a:pPr>
              <a:t>12</a:t>
            </a:fld>
            <a:endParaRPr spc="-25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2731" y="939037"/>
            <a:ext cx="6518275" cy="269875"/>
          </a:xfrm>
          <a:custGeom>
            <a:avLst/>
            <a:gdLst/>
            <a:ahLst/>
            <a:cxnLst/>
            <a:rect l="l" t="t" r="r" b="b"/>
            <a:pathLst>
              <a:path w="6518275" h="269875">
                <a:moveTo>
                  <a:pt x="6517894" y="0"/>
                </a:moveTo>
                <a:lnTo>
                  <a:pt x="0" y="0"/>
                </a:lnTo>
                <a:lnTo>
                  <a:pt x="0" y="269748"/>
                </a:lnTo>
                <a:lnTo>
                  <a:pt x="6517894" y="269748"/>
                </a:lnTo>
                <a:lnTo>
                  <a:pt x="6517894" y="0"/>
                </a:lnTo>
                <a:close/>
              </a:path>
            </a:pathLst>
          </a:custGeom>
          <a:solidFill>
            <a:srgbClr val="009B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6515">
              <a:lnSpc>
                <a:spcPct val="100000"/>
              </a:lnSpc>
              <a:spcBef>
                <a:spcPts val="95"/>
              </a:spcBef>
              <a:tabLst>
                <a:tab pos="506730" algn="l"/>
              </a:tabLst>
            </a:pPr>
            <a:r>
              <a:rPr spc="60" dirty="0"/>
              <a:t>II</a:t>
            </a:r>
            <a:r>
              <a:rPr dirty="0"/>
              <a:t>	MET</a:t>
            </a:r>
            <a:r>
              <a:rPr spc="150" dirty="0"/>
              <a:t> </a:t>
            </a:r>
            <a:r>
              <a:rPr spc="80" dirty="0"/>
              <a:t>SENSOREN</a:t>
            </a:r>
            <a:r>
              <a:rPr spc="155" dirty="0"/>
              <a:t> </a:t>
            </a:r>
            <a:r>
              <a:rPr spc="60" dirty="0"/>
              <a:t>EN</a:t>
            </a:r>
            <a:r>
              <a:rPr spc="150" dirty="0"/>
              <a:t> </a:t>
            </a:r>
            <a:r>
              <a:rPr spc="60" dirty="0"/>
              <a:t>MOTOREN</a:t>
            </a:r>
          </a:p>
        </p:txBody>
      </p:sp>
      <p:sp>
        <p:nvSpPr>
          <p:cNvPr id="4" name="object 4"/>
          <p:cNvSpPr/>
          <p:nvPr/>
        </p:nvSpPr>
        <p:spPr>
          <a:xfrm>
            <a:off x="484632" y="900937"/>
            <a:ext cx="6594475" cy="346075"/>
          </a:xfrm>
          <a:custGeom>
            <a:avLst/>
            <a:gdLst/>
            <a:ahLst/>
            <a:cxnLst/>
            <a:rect l="l" t="t" r="r" b="b"/>
            <a:pathLst>
              <a:path w="6594475" h="346075">
                <a:moveTo>
                  <a:pt x="6594094" y="0"/>
                </a:moveTo>
                <a:lnTo>
                  <a:pt x="6555994" y="0"/>
                </a:lnTo>
                <a:lnTo>
                  <a:pt x="6555994" y="38100"/>
                </a:lnTo>
                <a:lnTo>
                  <a:pt x="6555994" y="307848"/>
                </a:lnTo>
                <a:lnTo>
                  <a:pt x="38100" y="307848"/>
                </a:lnTo>
                <a:lnTo>
                  <a:pt x="38100" y="38100"/>
                </a:lnTo>
                <a:lnTo>
                  <a:pt x="6555994" y="38100"/>
                </a:lnTo>
                <a:lnTo>
                  <a:pt x="6555994" y="0"/>
                </a:lnTo>
                <a:lnTo>
                  <a:pt x="38100" y="0"/>
                </a:lnTo>
                <a:lnTo>
                  <a:pt x="0" y="0"/>
                </a:lnTo>
                <a:lnTo>
                  <a:pt x="0" y="38100"/>
                </a:lnTo>
                <a:lnTo>
                  <a:pt x="0" y="307848"/>
                </a:lnTo>
                <a:lnTo>
                  <a:pt x="0" y="345948"/>
                </a:lnTo>
                <a:lnTo>
                  <a:pt x="38100" y="345948"/>
                </a:lnTo>
                <a:lnTo>
                  <a:pt x="6555994" y="345948"/>
                </a:lnTo>
                <a:lnTo>
                  <a:pt x="6594094" y="345948"/>
                </a:lnTo>
                <a:lnTo>
                  <a:pt x="6594094" y="307848"/>
                </a:lnTo>
                <a:lnTo>
                  <a:pt x="6594094" y="38100"/>
                </a:lnTo>
                <a:lnTo>
                  <a:pt x="6594094" y="0"/>
                </a:lnTo>
                <a:close/>
              </a:path>
            </a:pathLst>
          </a:custGeom>
          <a:solidFill>
            <a:srgbClr val="009B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22731" y="1438909"/>
            <a:ext cx="4516755" cy="9525"/>
          </a:xfrm>
          <a:custGeom>
            <a:avLst/>
            <a:gdLst/>
            <a:ahLst/>
            <a:cxnLst/>
            <a:rect l="l" t="t" r="r" b="b"/>
            <a:pathLst>
              <a:path w="4516755" h="9525">
                <a:moveTo>
                  <a:pt x="4516501" y="0"/>
                </a:moveTo>
                <a:lnTo>
                  <a:pt x="0" y="0"/>
                </a:lnTo>
                <a:lnTo>
                  <a:pt x="0" y="9144"/>
                </a:lnTo>
                <a:lnTo>
                  <a:pt x="4516501" y="9144"/>
                </a:lnTo>
                <a:lnTo>
                  <a:pt x="4516501" y="0"/>
                </a:lnTo>
                <a:close/>
              </a:path>
            </a:pathLst>
          </a:custGeom>
          <a:solidFill>
            <a:srgbClr val="009B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28319" y="1357858"/>
            <a:ext cx="4423410" cy="1286510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35"/>
              </a:spcBef>
            </a:pPr>
            <a:r>
              <a:rPr sz="1100" dirty="0">
                <a:solidFill>
                  <a:srgbClr val="009BAC"/>
                </a:solidFill>
                <a:latin typeface="Arial"/>
                <a:cs typeface="Arial"/>
              </a:rPr>
              <a:t>EEN</a:t>
            </a:r>
            <a:r>
              <a:rPr sz="1100" spc="204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spc="55" dirty="0">
                <a:solidFill>
                  <a:srgbClr val="009BAC"/>
                </a:solidFill>
                <a:latin typeface="Arial"/>
                <a:cs typeface="Arial"/>
              </a:rPr>
              <a:t>HAVENSTUDIO</a:t>
            </a:r>
            <a:r>
              <a:rPr sz="1100" spc="220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009BAC"/>
                </a:solidFill>
                <a:latin typeface="Arial"/>
                <a:cs typeface="Arial"/>
              </a:rPr>
              <a:t>MET</a:t>
            </a:r>
            <a:r>
              <a:rPr sz="1100" spc="215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spc="50" dirty="0">
                <a:solidFill>
                  <a:srgbClr val="009BAC"/>
                </a:solidFill>
                <a:latin typeface="Arial"/>
                <a:cs typeface="Arial"/>
              </a:rPr>
              <a:t>SENSOREN</a:t>
            </a:r>
            <a:r>
              <a:rPr sz="1100" spc="220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009BAC"/>
                </a:solidFill>
                <a:latin typeface="Arial"/>
                <a:cs typeface="Arial"/>
              </a:rPr>
              <a:t>EN</a:t>
            </a:r>
            <a:r>
              <a:rPr sz="1100" spc="220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spc="50" dirty="0">
                <a:solidFill>
                  <a:srgbClr val="009BAC"/>
                </a:solidFill>
                <a:latin typeface="Arial"/>
                <a:cs typeface="Arial"/>
              </a:rPr>
              <a:t>MOTOREN</a:t>
            </a:r>
            <a:endParaRPr sz="1100" dirty="0">
              <a:latin typeface="Arial"/>
              <a:cs typeface="Arial"/>
            </a:endParaRPr>
          </a:p>
          <a:p>
            <a:pPr marL="12700" marR="5080">
              <a:lnSpc>
                <a:spcPct val="110200"/>
              </a:lnSpc>
              <a:spcBef>
                <a:spcPts val="600"/>
              </a:spcBef>
            </a:pPr>
            <a:r>
              <a:rPr sz="1100" dirty="0">
                <a:latin typeface="Arial"/>
                <a:cs typeface="Arial"/>
              </a:rPr>
              <a:t>In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Havenstudio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bouwden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met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het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materiaal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van</a:t>
            </a:r>
            <a:r>
              <a:rPr sz="1100" spc="-10" dirty="0">
                <a:latin typeface="Arial"/>
                <a:cs typeface="Arial"/>
              </a:rPr>
              <a:t> LEGO</a:t>
            </a:r>
            <a:r>
              <a:rPr lang="nl-BE" sz="1100" baseline="31746" dirty="0">
                <a:latin typeface="Arial"/>
                <a:cs typeface="Arial"/>
              </a:rPr>
              <a:t>®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Education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onze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eigen</a:t>
            </a:r>
            <a:r>
              <a:rPr sz="1100" spc="-10" dirty="0">
                <a:latin typeface="Arial"/>
                <a:cs typeface="Arial"/>
              </a:rPr>
              <a:t> containerterminal. </a:t>
            </a:r>
            <a:r>
              <a:rPr sz="1100" dirty="0">
                <a:latin typeface="Arial"/>
                <a:cs typeface="Arial"/>
              </a:rPr>
              <a:t>Om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ervoor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te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zorgen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dat </a:t>
            </a:r>
            <a:r>
              <a:rPr sz="1100" spc="-25" dirty="0">
                <a:latin typeface="Arial"/>
                <a:cs typeface="Arial"/>
              </a:rPr>
              <a:t>we </a:t>
            </a:r>
            <a:r>
              <a:rPr sz="1100" dirty="0">
                <a:latin typeface="Arial"/>
                <a:cs typeface="Arial"/>
              </a:rPr>
              <a:t>deze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terminal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kunnen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automatiseren,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gaven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al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onze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robots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de </a:t>
            </a:r>
            <a:r>
              <a:rPr sz="1100" dirty="0">
                <a:latin typeface="Arial"/>
                <a:cs typeface="Arial"/>
              </a:rPr>
              <a:t>nodige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sensoren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motoren.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laten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je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hier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graag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mee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kennismaken </a:t>
            </a:r>
            <a:r>
              <a:rPr sz="1100" dirty="0">
                <a:latin typeface="Arial"/>
                <a:cs typeface="Arial"/>
              </a:rPr>
              <a:t>zodat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je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tijdens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workshop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snel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aan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slag</a:t>
            </a:r>
            <a:r>
              <a:rPr sz="1100" spc="-20" dirty="0">
                <a:latin typeface="Arial"/>
                <a:cs typeface="Arial"/>
              </a:rPr>
              <a:t> kan!</a:t>
            </a:r>
            <a:endParaRPr sz="1100" dirty="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0384" y="2994291"/>
            <a:ext cx="3958590" cy="178295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33340" y="1455330"/>
            <a:ext cx="1887219" cy="3322320"/>
          </a:xfrm>
          <a:prstGeom prst="rect">
            <a:avLst/>
          </a:prstGeom>
        </p:spPr>
      </p:pic>
      <p:sp>
        <p:nvSpPr>
          <p:cNvPr id="10" name="object 9">
            <a:extLst>
              <a:ext uri="{FF2B5EF4-FFF2-40B4-BE49-F238E27FC236}">
                <a16:creationId xmlns:a16="http://schemas.microsoft.com/office/drawing/2014/main" id="{59ACEC63-30C3-5B06-D0FD-7418443D772A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2545746" y="4953000"/>
            <a:ext cx="2465008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nl-BE" spc="-10" dirty="0"/>
              <a:t>VOORTRAJECT</a:t>
            </a:r>
            <a:r>
              <a:rPr spc="5" dirty="0"/>
              <a:t> </a:t>
            </a:r>
            <a:r>
              <a:rPr dirty="0"/>
              <a:t>–</a:t>
            </a:r>
            <a:r>
              <a:rPr spc="5" dirty="0"/>
              <a:t> </a:t>
            </a:r>
            <a:r>
              <a:rPr spc="-10" dirty="0"/>
              <a:t>Havenstudio</a:t>
            </a:r>
            <a:r>
              <a:rPr spc="10" dirty="0"/>
              <a:t> </a:t>
            </a:r>
            <a:r>
              <a:rPr dirty="0"/>
              <a:t>–</a:t>
            </a:r>
            <a:r>
              <a:rPr spc="5" dirty="0"/>
              <a:t> </a:t>
            </a:r>
            <a:r>
              <a:rPr dirty="0"/>
              <a:t>p</a:t>
            </a:r>
            <a:r>
              <a:rPr spc="5" dirty="0"/>
              <a:t> </a:t>
            </a:r>
            <a:fld id="{81D60167-4931-47E6-BA6A-407CBD079E47}" type="slidenum">
              <a:rPr spc="-25" dirty="0"/>
              <a:pPr marL="12700" algn="ctr">
                <a:lnSpc>
                  <a:spcPct val="100000"/>
                </a:lnSpc>
              </a:pPr>
              <a:t>13</a:t>
            </a:fld>
            <a:endParaRPr spc="-25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46526" y="902461"/>
            <a:ext cx="4094479" cy="9525"/>
          </a:xfrm>
          <a:custGeom>
            <a:avLst/>
            <a:gdLst/>
            <a:ahLst/>
            <a:cxnLst/>
            <a:rect l="l" t="t" r="r" b="b"/>
            <a:pathLst>
              <a:path w="4094479" h="9525">
                <a:moveTo>
                  <a:pt x="4094099" y="0"/>
                </a:moveTo>
                <a:lnTo>
                  <a:pt x="0" y="0"/>
                </a:lnTo>
                <a:lnTo>
                  <a:pt x="0" y="9144"/>
                </a:lnTo>
                <a:lnTo>
                  <a:pt x="4094099" y="9144"/>
                </a:lnTo>
                <a:lnTo>
                  <a:pt x="4094099" y="0"/>
                </a:lnTo>
                <a:close/>
              </a:path>
            </a:pathLst>
          </a:custGeom>
          <a:solidFill>
            <a:srgbClr val="009B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952114" y="821791"/>
            <a:ext cx="4058285" cy="916305"/>
          </a:xfrm>
          <a:prstGeom prst="rect">
            <a:avLst/>
          </a:prstGeom>
        </p:spPr>
        <p:txBody>
          <a:bodyPr vert="horz" wrap="square" lIns="0" tIns="1054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sz="1100" spc="55" dirty="0">
                <a:solidFill>
                  <a:srgbClr val="009BAC"/>
                </a:solidFill>
                <a:latin typeface="Arial"/>
                <a:cs typeface="Arial"/>
              </a:rPr>
              <a:t>SENSOREN</a:t>
            </a:r>
            <a:r>
              <a:rPr sz="1100" spc="195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009BAC"/>
                </a:solidFill>
                <a:latin typeface="Arial"/>
                <a:cs typeface="Arial"/>
              </a:rPr>
              <a:t>ALS</a:t>
            </a:r>
            <a:r>
              <a:rPr sz="1100" spc="200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spc="45" dirty="0">
                <a:solidFill>
                  <a:srgbClr val="009BAC"/>
                </a:solidFill>
                <a:latin typeface="Arial"/>
                <a:cs typeface="Arial"/>
              </a:rPr>
              <a:t>ZINTUIGEN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ct val="110100"/>
              </a:lnSpc>
              <a:spcBef>
                <a:spcPts val="600"/>
              </a:spcBef>
            </a:pPr>
            <a:r>
              <a:rPr sz="1100" dirty="0">
                <a:latin typeface="Arial"/>
                <a:cs typeface="Arial"/>
              </a:rPr>
              <a:t>Je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kan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sensoren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van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onze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havenrobots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een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beetje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vergelijken </a:t>
            </a:r>
            <a:r>
              <a:rPr sz="1100" dirty="0">
                <a:latin typeface="Arial"/>
                <a:cs typeface="Arial"/>
              </a:rPr>
              <a:t>met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onze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biologische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zintuigen.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Zo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laten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we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hen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licht</a:t>
            </a:r>
            <a:r>
              <a:rPr sz="1100" spc="-10" dirty="0">
                <a:latin typeface="Arial"/>
                <a:cs typeface="Arial"/>
              </a:rPr>
              <a:t> zien, </a:t>
            </a:r>
            <a:r>
              <a:rPr sz="1100" dirty="0">
                <a:latin typeface="Arial"/>
                <a:cs typeface="Arial"/>
              </a:rPr>
              <a:t>afstanden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meten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dingen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voelen.</a:t>
            </a:r>
            <a:endParaRPr sz="11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16553" y="2274734"/>
            <a:ext cx="1104900" cy="73091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75423" y="2177160"/>
            <a:ext cx="707426" cy="101536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651713" y="2240025"/>
            <a:ext cx="870284" cy="944880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4038853" y="3330943"/>
            <a:ext cx="1896745" cy="904875"/>
            <a:chOff x="4038853" y="3330943"/>
            <a:chExt cx="1896745" cy="904875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38853" y="3334935"/>
              <a:ext cx="952500" cy="86883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30215" y="3330943"/>
              <a:ext cx="904875" cy="904874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40384" y="900429"/>
            <a:ext cx="2308860" cy="3794760"/>
          </a:xfrm>
          <a:prstGeom prst="rect">
            <a:avLst/>
          </a:prstGeom>
        </p:spPr>
      </p:pic>
      <p:sp>
        <p:nvSpPr>
          <p:cNvPr id="12" name="object 9">
            <a:extLst>
              <a:ext uri="{FF2B5EF4-FFF2-40B4-BE49-F238E27FC236}">
                <a16:creationId xmlns:a16="http://schemas.microsoft.com/office/drawing/2014/main" id="{FD8FA426-FCD3-622B-20A6-3322D8BB2A84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2545746" y="4953000"/>
            <a:ext cx="2465008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nl-BE" spc="-10" dirty="0"/>
              <a:t>VOORTRAJECT</a:t>
            </a:r>
            <a:r>
              <a:rPr spc="5" dirty="0"/>
              <a:t> </a:t>
            </a:r>
            <a:r>
              <a:rPr dirty="0"/>
              <a:t>–</a:t>
            </a:r>
            <a:r>
              <a:rPr spc="5" dirty="0"/>
              <a:t> </a:t>
            </a:r>
            <a:r>
              <a:rPr spc="-10" dirty="0"/>
              <a:t>Havenstudio</a:t>
            </a:r>
            <a:r>
              <a:rPr spc="10" dirty="0"/>
              <a:t> </a:t>
            </a:r>
            <a:r>
              <a:rPr dirty="0"/>
              <a:t>–</a:t>
            </a:r>
            <a:r>
              <a:rPr spc="5" dirty="0"/>
              <a:t> </a:t>
            </a:r>
            <a:r>
              <a:rPr dirty="0"/>
              <a:t>p</a:t>
            </a:r>
            <a:r>
              <a:rPr spc="5" dirty="0"/>
              <a:t> </a:t>
            </a:r>
            <a:fld id="{81D60167-4931-47E6-BA6A-407CBD079E47}" type="slidenum">
              <a:rPr spc="-25" dirty="0"/>
              <a:pPr marL="12700" algn="ctr">
                <a:lnSpc>
                  <a:spcPct val="100000"/>
                </a:lnSpc>
              </a:pPr>
              <a:t>14</a:t>
            </a:fld>
            <a:endParaRPr spc="-25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2731" y="902461"/>
            <a:ext cx="4064000" cy="9525"/>
          </a:xfrm>
          <a:custGeom>
            <a:avLst/>
            <a:gdLst/>
            <a:ahLst/>
            <a:cxnLst/>
            <a:rect l="l" t="t" r="r" b="b"/>
            <a:pathLst>
              <a:path w="4064000" h="9525">
                <a:moveTo>
                  <a:pt x="4063873" y="0"/>
                </a:moveTo>
                <a:lnTo>
                  <a:pt x="0" y="0"/>
                </a:lnTo>
                <a:lnTo>
                  <a:pt x="0" y="9144"/>
                </a:lnTo>
                <a:lnTo>
                  <a:pt x="4063873" y="9144"/>
                </a:lnTo>
                <a:lnTo>
                  <a:pt x="4063873" y="0"/>
                </a:lnTo>
                <a:close/>
              </a:path>
            </a:pathLst>
          </a:custGeom>
          <a:solidFill>
            <a:srgbClr val="009B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28319" y="821791"/>
            <a:ext cx="4010025" cy="1655445"/>
          </a:xfrm>
          <a:prstGeom prst="rect">
            <a:avLst/>
          </a:prstGeom>
        </p:spPr>
        <p:txBody>
          <a:bodyPr vert="horz" wrap="square" lIns="0" tIns="1054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sz="1100" spc="55" dirty="0">
                <a:solidFill>
                  <a:srgbClr val="009BAC"/>
                </a:solidFill>
                <a:latin typeface="Arial"/>
                <a:cs typeface="Arial"/>
              </a:rPr>
              <a:t>MOTOREN</a:t>
            </a:r>
            <a:r>
              <a:rPr sz="1100" spc="204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009BAC"/>
                </a:solidFill>
                <a:latin typeface="Arial"/>
                <a:cs typeface="Arial"/>
              </a:rPr>
              <a:t>ALS</a:t>
            </a:r>
            <a:r>
              <a:rPr sz="1100" spc="210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spc="40" dirty="0">
                <a:solidFill>
                  <a:srgbClr val="009BAC"/>
                </a:solidFill>
                <a:latin typeface="Arial"/>
                <a:cs typeface="Arial"/>
              </a:rPr>
              <a:t>SPIEREN</a:t>
            </a:r>
            <a:endParaRPr sz="1100" dirty="0">
              <a:latin typeface="Arial"/>
              <a:cs typeface="Arial"/>
            </a:endParaRPr>
          </a:p>
          <a:p>
            <a:pPr marL="12700" marR="5080">
              <a:lnSpc>
                <a:spcPct val="110200"/>
              </a:lnSpc>
              <a:spcBef>
                <a:spcPts val="595"/>
              </a:spcBef>
            </a:pPr>
            <a:r>
              <a:rPr sz="1100" dirty="0">
                <a:latin typeface="Arial"/>
                <a:cs typeface="Arial"/>
              </a:rPr>
              <a:t>De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slimme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steen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van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LEGO</a:t>
            </a:r>
            <a:r>
              <a:rPr lang="nl-BE" sz="1100" baseline="31746" dirty="0">
                <a:latin typeface="Arial"/>
                <a:cs typeface="Arial"/>
              </a:rPr>
              <a:t>®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kan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je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misschien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wel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vergelijken</a:t>
            </a:r>
            <a:r>
              <a:rPr sz="1100" spc="50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met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onze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hersenen.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Op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basis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van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wat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zijn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zintuigen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(sensoren) </a:t>
            </a:r>
            <a:r>
              <a:rPr sz="1100" dirty="0">
                <a:latin typeface="Arial"/>
                <a:cs typeface="Arial"/>
              </a:rPr>
              <a:t>waarnemen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en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het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programma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dat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jullie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voor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hem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schrijven,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kan </a:t>
            </a:r>
            <a:r>
              <a:rPr sz="1100" dirty="0">
                <a:latin typeface="Arial"/>
                <a:cs typeface="Arial"/>
              </a:rPr>
              <a:t>hij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zijn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spieren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(motoren)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bedienen.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Je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zal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merken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dat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onze </a:t>
            </a:r>
            <a:r>
              <a:rPr sz="1100" dirty="0">
                <a:latin typeface="Arial"/>
                <a:cs typeface="Arial"/>
              </a:rPr>
              <a:t>robots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twee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soorten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motoren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hebben.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grote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motoren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gebruikt </a:t>
            </a:r>
            <a:r>
              <a:rPr sz="1100" dirty="0">
                <a:latin typeface="Arial"/>
                <a:cs typeface="Arial"/>
              </a:rPr>
              <a:t>hij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om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zich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voort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bewegen,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kleine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om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containers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te </a:t>
            </a:r>
            <a:r>
              <a:rPr sz="1100" spc="-10" dirty="0">
                <a:latin typeface="Arial"/>
                <a:cs typeface="Arial"/>
              </a:rPr>
              <a:t>grijpen.</a:t>
            </a:r>
            <a:endParaRPr sz="1100" dirty="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80584" y="959484"/>
            <a:ext cx="2308860" cy="3794760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790575" y="2512701"/>
            <a:ext cx="3801745" cy="2015489"/>
            <a:chOff x="790575" y="2512701"/>
            <a:chExt cx="3801745" cy="2015489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94354" y="3460940"/>
              <a:ext cx="1066799" cy="10668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063800" y="2933575"/>
              <a:ext cx="1275080" cy="596900"/>
            </a:xfrm>
            <a:custGeom>
              <a:avLst/>
              <a:gdLst/>
              <a:ahLst/>
              <a:cxnLst/>
              <a:rect l="l" t="t" r="r" b="b"/>
              <a:pathLst>
                <a:path w="1275079" h="596900">
                  <a:moveTo>
                    <a:pt x="1223361" y="577949"/>
                  </a:moveTo>
                  <a:lnTo>
                    <a:pt x="1218869" y="584177"/>
                  </a:lnTo>
                  <a:lnTo>
                    <a:pt x="1188429" y="596561"/>
                  </a:lnTo>
                  <a:lnTo>
                    <a:pt x="1173592" y="594375"/>
                  </a:lnTo>
                  <a:lnTo>
                    <a:pt x="881569" y="529975"/>
                  </a:lnTo>
                  <a:lnTo>
                    <a:pt x="845965" y="499890"/>
                  </a:lnTo>
                  <a:lnTo>
                    <a:pt x="845736" y="485496"/>
                  </a:lnTo>
                  <a:lnTo>
                    <a:pt x="852202" y="472634"/>
                  </a:lnTo>
                  <a:lnTo>
                    <a:pt x="863927" y="463809"/>
                  </a:lnTo>
                  <a:lnTo>
                    <a:pt x="879459" y="459710"/>
                  </a:lnTo>
                  <a:lnTo>
                    <a:pt x="897346" y="461025"/>
                  </a:lnTo>
                  <a:lnTo>
                    <a:pt x="1078322" y="501226"/>
                  </a:lnTo>
                  <a:lnTo>
                    <a:pt x="1053668" y="458935"/>
                  </a:lnTo>
                  <a:lnTo>
                    <a:pt x="1026737" y="418774"/>
                  </a:lnTo>
                  <a:lnTo>
                    <a:pt x="997539" y="380752"/>
                  </a:lnTo>
                  <a:lnTo>
                    <a:pt x="966083" y="344877"/>
                  </a:lnTo>
                  <a:lnTo>
                    <a:pt x="932378" y="311157"/>
                  </a:lnTo>
                  <a:lnTo>
                    <a:pt x="896433" y="279602"/>
                  </a:lnTo>
                  <a:lnTo>
                    <a:pt x="858256" y="250218"/>
                  </a:lnTo>
                  <a:lnTo>
                    <a:pt x="817857" y="223017"/>
                  </a:lnTo>
                  <a:lnTo>
                    <a:pt x="775245" y="198004"/>
                  </a:lnTo>
                  <a:lnTo>
                    <a:pt x="730429" y="175190"/>
                  </a:lnTo>
                  <a:lnTo>
                    <a:pt x="683418" y="154582"/>
                  </a:lnTo>
                  <a:lnTo>
                    <a:pt x="634219" y="136189"/>
                  </a:lnTo>
                  <a:lnTo>
                    <a:pt x="582844" y="120020"/>
                  </a:lnTo>
                  <a:lnTo>
                    <a:pt x="529300" y="106083"/>
                  </a:lnTo>
                  <a:lnTo>
                    <a:pt x="473597" y="94386"/>
                  </a:lnTo>
                  <a:lnTo>
                    <a:pt x="368375" y="79607"/>
                  </a:lnTo>
                  <a:lnTo>
                    <a:pt x="263117" y="72528"/>
                  </a:lnTo>
                  <a:lnTo>
                    <a:pt x="158369" y="73276"/>
                  </a:lnTo>
                  <a:lnTo>
                    <a:pt x="106357" y="76624"/>
                  </a:lnTo>
                  <a:lnTo>
                    <a:pt x="54677" y="81975"/>
                  </a:lnTo>
                  <a:lnTo>
                    <a:pt x="37250" y="81464"/>
                  </a:lnTo>
                  <a:lnTo>
                    <a:pt x="21554" y="75907"/>
                  </a:lnTo>
                  <a:lnTo>
                    <a:pt x="9129" y="66111"/>
                  </a:lnTo>
                  <a:lnTo>
                    <a:pt x="1516" y="52880"/>
                  </a:lnTo>
                  <a:lnTo>
                    <a:pt x="0" y="39193"/>
                  </a:lnTo>
                  <a:lnTo>
                    <a:pt x="4817" y="26728"/>
                  </a:lnTo>
                  <a:lnTo>
                    <a:pt x="15350" y="16932"/>
                  </a:lnTo>
                  <a:lnTo>
                    <a:pt x="30980" y="11249"/>
                  </a:lnTo>
                  <a:lnTo>
                    <a:pt x="129838" y="2287"/>
                  </a:lnTo>
                  <a:lnTo>
                    <a:pt x="230197" y="0"/>
                  </a:lnTo>
                  <a:lnTo>
                    <a:pt x="331429" y="4481"/>
                  </a:lnTo>
                  <a:lnTo>
                    <a:pt x="432908" y="15826"/>
                  </a:lnTo>
                  <a:lnTo>
                    <a:pt x="522453" y="31884"/>
                  </a:lnTo>
                  <a:lnTo>
                    <a:pt x="603920" y="52393"/>
                  </a:lnTo>
                  <a:lnTo>
                    <a:pt x="688612" y="80451"/>
                  </a:lnTo>
                  <a:lnTo>
                    <a:pt x="731551" y="97669"/>
                  </a:lnTo>
                  <a:lnTo>
                    <a:pt x="774559" y="117203"/>
                  </a:lnTo>
                  <a:lnTo>
                    <a:pt x="817388" y="139197"/>
                  </a:lnTo>
                  <a:lnTo>
                    <a:pt x="859792" y="163794"/>
                  </a:lnTo>
                  <a:lnTo>
                    <a:pt x="901525" y="191135"/>
                  </a:lnTo>
                  <a:lnTo>
                    <a:pt x="942340" y="221366"/>
                  </a:lnTo>
                  <a:lnTo>
                    <a:pt x="981993" y="254628"/>
                  </a:lnTo>
                  <a:lnTo>
                    <a:pt x="1020235" y="291065"/>
                  </a:lnTo>
                  <a:lnTo>
                    <a:pt x="1056822" y="330820"/>
                  </a:lnTo>
                  <a:lnTo>
                    <a:pt x="1091506" y="374035"/>
                  </a:lnTo>
                  <a:lnTo>
                    <a:pt x="1124042" y="420854"/>
                  </a:lnTo>
                  <a:lnTo>
                    <a:pt x="1154183" y="471420"/>
                  </a:lnTo>
                  <a:lnTo>
                    <a:pt x="1187436" y="319398"/>
                  </a:lnTo>
                  <a:lnTo>
                    <a:pt x="1193902" y="306536"/>
                  </a:lnTo>
                  <a:lnTo>
                    <a:pt x="1205626" y="297711"/>
                  </a:lnTo>
                  <a:lnTo>
                    <a:pt x="1221158" y="293612"/>
                  </a:lnTo>
                  <a:lnTo>
                    <a:pt x="1239045" y="294928"/>
                  </a:lnTo>
                  <a:lnTo>
                    <a:pt x="1255725" y="301522"/>
                  </a:lnTo>
                  <a:lnTo>
                    <a:pt x="1267929" y="311967"/>
                  </a:lnTo>
                  <a:lnTo>
                    <a:pt x="1274649" y="325012"/>
                  </a:lnTo>
                  <a:lnTo>
                    <a:pt x="1274878" y="339406"/>
                  </a:lnTo>
                  <a:lnTo>
                    <a:pt x="1223361" y="5779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0575" y="3462210"/>
              <a:ext cx="1387475" cy="105895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33297" y="2512701"/>
              <a:ext cx="787119" cy="87078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94354" y="2566288"/>
              <a:ext cx="1066406" cy="58991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54120" y="2947288"/>
              <a:ext cx="838161" cy="589914"/>
            </a:xfrm>
            <a:prstGeom prst="rect">
              <a:avLst/>
            </a:prstGeom>
          </p:spPr>
        </p:pic>
      </p:grpSp>
      <p:sp>
        <p:nvSpPr>
          <p:cNvPr id="13" name="object 9">
            <a:extLst>
              <a:ext uri="{FF2B5EF4-FFF2-40B4-BE49-F238E27FC236}">
                <a16:creationId xmlns:a16="http://schemas.microsoft.com/office/drawing/2014/main" id="{23EACD70-3D3F-0838-2CC6-0C0084B3CBE8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2545746" y="4953000"/>
            <a:ext cx="2465008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nl-BE" spc="-10" dirty="0"/>
              <a:t>VOORTRAJECT</a:t>
            </a:r>
            <a:r>
              <a:rPr spc="5" dirty="0"/>
              <a:t> </a:t>
            </a:r>
            <a:r>
              <a:rPr dirty="0"/>
              <a:t>–</a:t>
            </a:r>
            <a:r>
              <a:rPr spc="5" dirty="0"/>
              <a:t> </a:t>
            </a:r>
            <a:r>
              <a:rPr spc="-10" dirty="0"/>
              <a:t>Havenstudio</a:t>
            </a:r>
            <a:r>
              <a:rPr spc="10" dirty="0"/>
              <a:t> </a:t>
            </a:r>
            <a:r>
              <a:rPr dirty="0"/>
              <a:t>–</a:t>
            </a:r>
            <a:r>
              <a:rPr spc="5" dirty="0"/>
              <a:t> </a:t>
            </a:r>
            <a:r>
              <a:rPr dirty="0"/>
              <a:t>p</a:t>
            </a:r>
            <a:r>
              <a:rPr spc="5" dirty="0"/>
              <a:t> </a:t>
            </a:r>
            <a:fld id="{81D60167-4931-47E6-BA6A-407CBD079E47}" type="slidenum">
              <a:rPr spc="-25" dirty="0"/>
              <a:pPr marL="12700" algn="ctr">
                <a:lnSpc>
                  <a:spcPct val="100000"/>
                </a:lnSpc>
              </a:pPr>
              <a:t>15</a:t>
            </a:fld>
            <a:endParaRPr spc="-25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5599" y="1841411"/>
            <a:ext cx="5397500" cy="2990722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522731" y="902461"/>
            <a:ext cx="6518275" cy="9525"/>
          </a:xfrm>
          <a:custGeom>
            <a:avLst/>
            <a:gdLst/>
            <a:ahLst/>
            <a:cxnLst/>
            <a:rect l="l" t="t" r="r" b="b"/>
            <a:pathLst>
              <a:path w="6518275" h="9525">
                <a:moveTo>
                  <a:pt x="6517894" y="0"/>
                </a:moveTo>
                <a:lnTo>
                  <a:pt x="0" y="0"/>
                </a:lnTo>
                <a:lnTo>
                  <a:pt x="0" y="9144"/>
                </a:lnTo>
                <a:lnTo>
                  <a:pt x="6517894" y="9144"/>
                </a:lnTo>
                <a:lnTo>
                  <a:pt x="6517894" y="0"/>
                </a:lnTo>
                <a:close/>
              </a:path>
            </a:pathLst>
          </a:custGeom>
          <a:solidFill>
            <a:srgbClr val="009B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28319" y="821791"/>
            <a:ext cx="5930265" cy="992505"/>
          </a:xfrm>
          <a:prstGeom prst="rect">
            <a:avLst/>
          </a:prstGeom>
        </p:spPr>
        <p:txBody>
          <a:bodyPr vert="horz" wrap="square" lIns="0" tIns="1054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sz="1100" spc="55" dirty="0">
                <a:solidFill>
                  <a:srgbClr val="009BAC"/>
                </a:solidFill>
                <a:latin typeface="Arial"/>
                <a:cs typeface="Arial"/>
              </a:rPr>
              <a:t>OPDRACHT:</a:t>
            </a:r>
            <a:r>
              <a:rPr sz="1100" spc="220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009BAC"/>
                </a:solidFill>
                <a:latin typeface="Arial"/>
                <a:cs typeface="Arial"/>
              </a:rPr>
              <a:t>WAT</a:t>
            </a:r>
            <a:r>
              <a:rPr sz="1100" spc="225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spc="50" dirty="0">
                <a:solidFill>
                  <a:srgbClr val="009BAC"/>
                </a:solidFill>
                <a:latin typeface="Arial"/>
                <a:cs typeface="Arial"/>
              </a:rPr>
              <a:t>DOEN</a:t>
            </a:r>
            <a:r>
              <a:rPr sz="1100" spc="220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009BAC"/>
                </a:solidFill>
                <a:latin typeface="Arial"/>
                <a:cs typeface="Arial"/>
              </a:rPr>
              <a:t>DEZE</a:t>
            </a:r>
            <a:r>
              <a:rPr sz="1100" spc="220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spc="45" dirty="0">
                <a:solidFill>
                  <a:srgbClr val="009BAC"/>
                </a:solidFill>
                <a:latin typeface="Arial"/>
                <a:cs typeface="Arial"/>
              </a:rPr>
              <a:t>SENSOREN?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30"/>
              </a:spcBef>
            </a:pPr>
            <a:r>
              <a:rPr sz="1100" b="1" dirty="0">
                <a:latin typeface="Arial"/>
                <a:cs typeface="Arial"/>
              </a:rPr>
              <a:t>Welke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sensoren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herken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je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op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volgende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afbeeldingen?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ct val="110200"/>
              </a:lnSpc>
              <a:spcBef>
                <a:spcPts val="600"/>
              </a:spcBef>
            </a:pPr>
            <a:r>
              <a:rPr sz="1100" dirty="0">
                <a:latin typeface="Arial"/>
                <a:cs typeface="Arial"/>
              </a:rPr>
              <a:t>Op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deze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manier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stellen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je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enkele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van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onze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robots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uit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Havenstudio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en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meest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gebruikte </a:t>
            </a:r>
            <a:r>
              <a:rPr sz="1100" dirty="0">
                <a:latin typeface="Arial"/>
                <a:cs typeface="Arial"/>
              </a:rPr>
              <a:t>sensoren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voor!</a:t>
            </a:r>
            <a:endParaRPr sz="1100">
              <a:latin typeface="Arial"/>
              <a:cs typeface="Arial"/>
            </a:endParaRPr>
          </a:p>
        </p:txBody>
      </p:sp>
      <p:sp>
        <p:nvSpPr>
          <p:cNvPr id="6" name="object 9">
            <a:extLst>
              <a:ext uri="{FF2B5EF4-FFF2-40B4-BE49-F238E27FC236}">
                <a16:creationId xmlns:a16="http://schemas.microsoft.com/office/drawing/2014/main" id="{58923B2B-D06C-F221-39DB-C719985C02E9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2545746" y="4953000"/>
            <a:ext cx="2465008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nl-BE" spc="-10" dirty="0"/>
              <a:t>VOORTRAJECT</a:t>
            </a:r>
            <a:r>
              <a:rPr spc="5" dirty="0"/>
              <a:t> </a:t>
            </a:r>
            <a:r>
              <a:rPr dirty="0"/>
              <a:t>–</a:t>
            </a:r>
            <a:r>
              <a:rPr spc="5" dirty="0"/>
              <a:t> </a:t>
            </a:r>
            <a:r>
              <a:rPr spc="-10" dirty="0"/>
              <a:t>Havenstudio</a:t>
            </a:r>
            <a:r>
              <a:rPr spc="10" dirty="0"/>
              <a:t> </a:t>
            </a:r>
            <a:r>
              <a:rPr dirty="0"/>
              <a:t>–</a:t>
            </a:r>
            <a:r>
              <a:rPr spc="5" dirty="0"/>
              <a:t> </a:t>
            </a:r>
            <a:r>
              <a:rPr dirty="0"/>
              <a:t>p</a:t>
            </a:r>
            <a:r>
              <a:rPr spc="5" dirty="0"/>
              <a:t> </a:t>
            </a:r>
            <a:fld id="{81D60167-4931-47E6-BA6A-407CBD079E47}" type="slidenum">
              <a:rPr spc="-25" dirty="0"/>
              <a:pPr marL="12700" algn="ctr">
                <a:lnSpc>
                  <a:spcPct val="100000"/>
                </a:lnSpc>
              </a:pPr>
              <a:t>16</a:t>
            </a:fld>
            <a:endParaRPr spc="-25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60945" cy="5328285"/>
          </a:xfrm>
          <a:custGeom>
            <a:avLst/>
            <a:gdLst/>
            <a:ahLst/>
            <a:cxnLst/>
            <a:rect l="l" t="t" r="r" b="b"/>
            <a:pathLst>
              <a:path w="7560945" h="5328285">
                <a:moveTo>
                  <a:pt x="7560564" y="0"/>
                </a:moveTo>
                <a:lnTo>
                  <a:pt x="0" y="0"/>
                </a:lnTo>
                <a:lnTo>
                  <a:pt x="0" y="5327902"/>
                </a:lnTo>
                <a:lnTo>
                  <a:pt x="7560564" y="5327902"/>
                </a:lnTo>
                <a:lnTo>
                  <a:pt x="7560564" y="0"/>
                </a:lnTo>
                <a:close/>
              </a:path>
            </a:pathLst>
          </a:custGeom>
          <a:solidFill>
            <a:srgbClr val="009BA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93636" y="257936"/>
            <a:ext cx="6973570" cy="4813300"/>
            <a:chOff x="293636" y="257936"/>
            <a:chExt cx="6973570" cy="48133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3636" y="257936"/>
              <a:ext cx="6973303" cy="481312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18460" y="1713229"/>
              <a:ext cx="1606550" cy="136474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224457" y="643212"/>
              <a:ext cx="664210" cy="784225"/>
            </a:xfrm>
            <a:custGeom>
              <a:avLst/>
              <a:gdLst/>
              <a:ahLst/>
              <a:cxnLst/>
              <a:rect l="l" t="t" r="r" b="b"/>
              <a:pathLst>
                <a:path w="664210" h="784225">
                  <a:moveTo>
                    <a:pt x="342740" y="0"/>
                  </a:moveTo>
                  <a:lnTo>
                    <a:pt x="293568" y="2117"/>
                  </a:lnTo>
                  <a:lnTo>
                    <a:pt x="244795" y="11535"/>
                  </a:lnTo>
                  <a:lnTo>
                    <a:pt x="198984" y="27682"/>
                  </a:lnTo>
                  <a:lnTo>
                    <a:pt x="156641" y="49992"/>
                  </a:lnTo>
                  <a:lnTo>
                    <a:pt x="118276" y="77896"/>
                  </a:lnTo>
                  <a:lnTo>
                    <a:pt x="84394" y="110825"/>
                  </a:lnTo>
                  <a:lnTo>
                    <a:pt x="55503" y="148211"/>
                  </a:lnTo>
                  <a:lnTo>
                    <a:pt x="32111" y="189485"/>
                  </a:lnTo>
                  <a:lnTo>
                    <a:pt x="14724" y="234079"/>
                  </a:lnTo>
                  <a:lnTo>
                    <a:pt x="3852" y="281425"/>
                  </a:lnTo>
                  <a:lnTo>
                    <a:pt x="0" y="330955"/>
                  </a:lnTo>
                  <a:lnTo>
                    <a:pt x="156320" y="330955"/>
                  </a:lnTo>
                  <a:lnTo>
                    <a:pt x="162600" y="284215"/>
                  </a:lnTo>
                  <a:lnTo>
                    <a:pt x="180320" y="242217"/>
                  </a:lnTo>
                  <a:lnTo>
                    <a:pt x="207807" y="206634"/>
                  </a:lnTo>
                  <a:lnTo>
                    <a:pt x="243384" y="179142"/>
                  </a:lnTo>
                  <a:lnTo>
                    <a:pt x="285375" y="161416"/>
                  </a:lnTo>
                  <a:lnTo>
                    <a:pt x="332105" y="155131"/>
                  </a:lnTo>
                  <a:lnTo>
                    <a:pt x="378840" y="161411"/>
                  </a:lnTo>
                  <a:lnTo>
                    <a:pt x="420837" y="179134"/>
                  </a:lnTo>
                  <a:lnTo>
                    <a:pt x="456418" y="206624"/>
                  </a:lnTo>
                  <a:lnTo>
                    <a:pt x="483908" y="242206"/>
                  </a:lnTo>
                  <a:lnTo>
                    <a:pt x="501631" y="284205"/>
                  </a:lnTo>
                  <a:lnTo>
                    <a:pt x="507912" y="330944"/>
                  </a:lnTo>
                  <a:lnTo>
                    <a:pt x="502244" y="375240"/>
                  </a:lnTo>
                  <a:lnTo>
                    <a:pt x="485928" y="416078"/>
                  </a:lnTo>
                  <a:lnTo>
                    <a:pt x="459994" y="451593"/>
                  </a:lnTo>
                  <a:lnTo>
                    <a:pt x="425474" y="479919"/>
                  </a:lnTo>
                  <a:lnTo>
                    <a:pt x="382685" y="510626"/>
                  </a:lnTo>
                  <a:lnTo>
                    <a:pt x="345317" y="546754"/>
                  </a:lnTo>
                  <a:lnTo>
                    <a:pt x="313773" y="587586"/>
                  </a:lnTo>
                  <a:lnTo>
                    <a:pt x="288458" y="632409"/>
                  </a:lnTo>
                  <a:lnTo>
                    <a:pt x="269773" y="680506"/>
                  </a:lnTo>
                  <a:lnTo>
                    <a:pt x="258124" y="731164"/>
                  </a:lnTo>
                  <a:lnTo>
                    <a:pt x="253912" y="783667"/>
                  </a:lnTo>
                  <a:lnTo>
                    <a:pt x="410233" y="783667"/>
                  </a:lnTo>
                  <a:lnTo>
                    <a:pt x="417569" y="732326"/>
                  </a:lnTo>
                  <a:lnTo>
                    <a:pt x="437253" y="685205"/>
                  </a:lnTo>
                  <a:lnTo>
                    <a:pt x="468041" y="644464"/>
                  </a:lnTo>
                  <a:lnTo>
                    <a:pt x="508693" y="612262"/>
                  </a:lnTo>
                  <a:lnTo>
                    <a:pt x="547023" y="584337"/>
                  </a:lnTo>
                  <a:lnTo>
                    <a:pt x="580485" y="551751"/>
                  </a:lnTo>
                  <a:lnTo>
                    <a:pt x="608776" y="515130"/>
                  </a:lnTo>
                  <a:lnTo>
                    <a:pt x="631595" y="475103"/>
                  </a:lnTo>
                  <a:lnTo>
                    <a:pt x="648639" y="432296"/>
                  </a:lnTo>
                  <a:lnTo>
                    <a:pt x="659607" y="387338"/>
                  </a:lnTo>
                  <a:lnTo>
                    <a:pt x="664196" y="340856"/>
                  </a:lnTo>
                  <a:lnTo>
                    <a:pt x="662105" y="293478"/>
                  </a:lnTo>
                  <a:lnTo>
                    <a:pt x="652823" y="245136"/>
                  </a:lnTo>
                  <a:lnTo>
                    <a:pt x="636986" y="199815"/>
                  </a:lnTo>
                  <a:lnTo>
                    <a:pt x="615164" y="157965"/>
                  </a:lnTo>
                  <a:lnTo>
                    <a:pt x="587929" y="120036"/>
                  </a:lnTo>
                  <a:lnTo>
                    <a:pt x="555849" y="86477"/>
                  </a:lnTo>
                  <a:lnTo>
                    <a:pt x="519495" y="57740"/>
                  </a:lnTo>
                  <a:lnTo>
                    <a:pt x="479436" y="34273"/>
                  </a:lnTo>
                  <a:lnTo>
                    <a:pt x="436245" y="16527"/>
                  </a:lnTo>
                  <a:lnTo>
                    <a:pt x="390489" y="4953"/>
                  </a:lnTo>
                  <a:lnTo>
                    <a:pt x="342740" y="0"/>
                  </a:lnTo>
                  <a:close/>
                </a:path>
              </a:pathLst>
            </a:custGeom>
            <a:solidFill>
              <a:srgbClr val="009B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63486" y="1519167"/>
              <a:ext cx="191058" cy="19122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44109" y="511809"/>
              <a:ext cx="1920874" cy="243027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655045" y="2619450"/>
              <a:ext cx="1675130" cy="611505"/>
            </a:xfrm>
            <a:custGeom>
              <a:avLst/>
              <a:gdLst/>
              <a:ahLst/>
              <a:cxnLst/>
              <a:rect l="l" t="t" r="r" b="b"/>
              <a:pathLst>
                <a:path w="1675129" h="611505">
                  <a:moveTo>
                    <a:pt x="791184" y="126669"/>
                  </a:moveTo>
                  <a:lnTo>
                    <a:pt x="615213" y="1435"/>
                  </a:lnTo>
                  <a:lnTo>
                    <a:pt x="605485" y="0"/>
                  </a:lnTo>
                  <a:lnTo>
                    <a:pt x="596099" y="1943"/>
                  </a:lnTo>
                  <a:lnTo>
                    <a:pt x="587895" y="6858"/>
                  </a:lnTo>
                  <a:lnTo>
                    <a:pt x="581660" y="14363"/>
                  </a:lnTo>
                  <a:lnTo>
                    <a:pt x="578294" y="23520"/>
                  </a:lnTo>
                  <a:lnTo>
                    <a:pt x="578154" y="33083"/>
                  </a:lnTo>
                  <a:lnTo>
                    <a:pt x="581177" y="42176"/>
                  </a:lnTo>
                  <a:lnTo>
                    <a:pt x="587298" y="49885"/>
                  </a:lnTo>
                  <a:lnTo>
                    <a:pt x="689952" y="109042"/>
                  </a:lnTo>
                  <a:lnTo>
                    <a:pt x="408927" y="186601"/>
                  </a:lnTo>
                  <a:lnTo>
                    <a:pt x="354330" y="200355"/>
                  </a:lnTo>
                  <a:lnTo>
                    <a:pt x="299453" y="212407"/>
                  </a:lnTo>
                  <a:lnTo>
                    <a:pt x="245833" y="221716"/>
                  </a:lnTo>
                  <a:lnTo>
                    <a:pt x="194995" y="227266"/>
                  </a:lnTo>
                  <a:lnTo>
                    <a:pt x="148475" y="228028"/>
                  </a:lnTo>
                  <a:lnTo>
                    <a:pt x="107835" y="222973"/>
                  </a:lnTo>
                  <a:lnTo>
                    <a:pt x="74587" y="211074"/>
                  </a:lnTo>
                  <a:lnTo>
                    <a:pt x="41592" y="184226"/>
                  </a:lnTo>
                  <a:lnTo>
                    <a:pt x="31318" y="181051"/>
                  </a:lnTo>
                  <a:lnTo>
                    <a:pt x="20510" y="182041"/>
                  </a:lnTo>
                  <a:lnTo>
                    <a:pt x="10248" y="187439"/>
                  </a:lnTo>
                  <a:lnTo>
                    <a:pt x="3175" y="196126"/>
                  </a:lnTo>
                  <a:lnTo>
                    <a:pt x="0" y="206400"/>
                  </a:lnTo>
                  <a:lnTo>
                    <a:pt x="990" y="217208"/>
                  </a:lnTo>
                  <a:lnTo>
                    <a:pt x="34836" y="253441"/>
                  </a:lnTo>
                  <a:lnTo>
                    <a:pt x="70065" y="271157"/>
                  </a:lnTo>
                  <a:lnTo>
                    <a:pt x="111137" y="281559"/>
                  </a:lnTo>
                  <a:lnTo>
                    <a:pt x="157137" y="285521"/>
                  </a:lnTo>
                  <a:lnTo>
                    <a:pt x="207111" y="283972"/>
                  </a:lnTo>
                  <a:lnTo>
                    <a:pt x="260121" y="277825"/>
                  </a:lnTo>
                  <a:lnTo>
                    <a:pt x="315252" y="267982"/>
                  </a:lnTo>
                  <a:lnTo>
                    <a:pt x="371563" y="255346"/>
                  </a:lnTo>
                  <a:lnTo>
                    <a:pt x="705764" y="164249"/>
                  </a:lnTo>
                  <a:lnTo>
                    <a:pt x="646607" y="266903"/>
                  </a:lnTo>
                  <a:lnTo>
                    <a:pt x="644550" y="276974"/>
                  </a:lnTo>
                  <a:lnTo>
                    <a:pt x="646023" y="286918"/>
                  </a:lnTo>
                  <a:lnTo>
                    <a:pt x="650684" y="295821"/>
                  </a:lnTo>
                  <a:lnTo>
                    <a:pt x="658202" y="302780"/>
                  </a:lnTo>
                  <a:lnTo>
                    <a:pt x="667740" y="306412"/>
                  </a:lnTo>
                  <a:lnTo>
                    <a:pt x="677875" y="306146"/>
                  </a:lnTo>
                  <a:lnTo>
                    <a:pt x="687374" y="302196"/>
                  </a:lnTo>
                  <a:lnTo>
                    <a:pt x="695058" y="294817"/>
                  </a:lnTo>
                  <a:lnTo>
                    <a:pt x="791184" y="126669"/>
                  </a:lnTo>
                  <a:close/>
                </a:path>
                <a:path w="1675129" h="611505">
                  <a:moveTo>
                    <a:pt x="1674622" y="163791"/>
                  </a:moveTo>
                  <a:lnTo>
                    <a:pt x="1667052" y="149377"/>
                  </a:lnTo>
                  <a:lnTo>
                    <a:pt x="1661604" y="144094"/>
                  </a:lnTo>
                  <a:lnTo>
                    <a:pt x="1655152" y="140792"/>
                  </a:lnTo>
                  <a:lnTo>
                    <a:pt x="1648307" y="140208"/>
                  </a:lnTo>
                  <a:lnTo>
                    <a:pt x="1456626" y="123837"/>
                  </a:lnTo>
                  <a:lnTo>
                    <a:pt x="1446669" y="126733"/>
                  </a:lnTo>
                  <a:lnTo>
                    <a:pt x="1438338" y="132600"/>
                  </a:lnTo>
                  <a:lnTo>
                    <a:pt x="1432280" y="140728"/>
                  </a:lnTo>
                  <a:lnTo>
                    <a:pt x="1429118" y="150406"/>
                  </a:lnTo>
                  <a:lnTo>
                    <a:pt x="1429372" y="160362"/>
                  </a:lnTo>
                  <a:lnTo>
                    <a:pt x="1432902" y="169303"/>
                  </a:lnTo>
                  <a:lnTo>
                    <a:pt x="1439291" y="176428"/>
                  </a:lnTo>
                  <a:lnTo>
                    <a:pt x="1448155" y="180936"/>
                  </a:lnTo>
                  <a:lnTo>
                    <a:pt x="1570012" y="191338"/>
                  </a:lnTo>
                  <a:lnTo>
                    <a:pt x="1293545" y="411861"/>
                  </a:lnTo>
                  <a:lnTo>
                    <a:pt x="1249654" y="444258"/>
                  </a:lnTo>
                  <a:lnTo>
                    <a:pt x="1205560" y="474611"/>
                  </a:lnTo>
                  <a:lnTo>
                    <a:pt x="1162113" y="501675"/>
                  </a:lnTo>
                  <a:lnTo>
                    <a:pt x="1120101" y="524243"/>
                  </a:lnTo>
                  <a:lnTo>
                    <a:pt x="1080376" y="541108"/>
                  </a:lnTo>
                  <a:lnTo>
                    <a:pt x="1011008" y="552805"/>
                  </a:lnTo>
                  <a:lnTo>
                    <a:pt x="971918" y="542417"/>
                  </a:lnTo>
                  <a:lnTo>
                    <a:pt x="960767" y="543928"/>
                  </a:lnTo>
                  <a:lnTo>
                    <a:pt x="950696" y="549529"/>
                  </a:lnTo>
                  <a:lnTo>
                    <a:pt x="942848" y="559003"/>
                  </a:lnTo>
                  <a:lnTo>
                    <a:pt x="939317" y="570128"/>
                  </a:lnTo>
                  <a:lnTo>
                    <a:pt x="940181" y="581050"/>
                  </a:lnTo>
                  <a:lnTo>
                    <a:pt x="945273" y="590664"/>
                  </a:lnTo>
                  <a:lnTo>
                    <a:pt x="954417" y="597839"/>
                  </a:lnTo>
                  <a:lnTo>
                    <a:pt x="987933" y="608939"/>
                  </a:lnTo>
                  <a:lnTo>
                    <a:pt x="1024267" y="611339"/>
                  </a:lnTo>
                  <a:lnTo>
                    <a:pt x="1062990" y="605980"/>
                  </a:lnTo>
                  <a:lnTo>
                    <a:pt x="1103706" y="593750"/>
                  </a:lnTo>
                  <a:lnTo>
                    <a:pt x="1146022" y="575576"/>
                  </a:lnTo>
                  <a:lnTo>
                    <a:pt x="1189520" y="552348"/>
                  </a:lnTo>
                  <a:lnTo>
                    <a:pt x="1233792" y="525005"/>
                  </a:lnTo>
                  <a:lnTo>
                    <a:pt x="1278445" y="494436"/>
                  </a:lnTo>
                  <a:lnTo>
                    <a:pt x="1606410" y="235737"/>
                  </a:lnTo>
                  <a:lnTo>
                    <a:pt x="1588465" y="356717"/>
                  </a:lnTo>
                  <a:lnTo>
                    <a:pt x="1590319" y="366953"/>
                  </a:lnTo>
                  <a:lnTo>
                    <a:pt x="1595551" y="375551"/>
                  </a:lnTo>
                  <a:lnTo>
                    <a:pt x="1603463" y="381800"/>
                  </a:lnTo>
                  <a:lnTo>
                    <a:pt x="1613382" y="384987"/>
                  </a:lnTo>
                  <a:lnTo>
                    <a:pt x="1623999" y="384225"/>
                  </a:lnTo>
                  <a:lnTo>
                    <a:pt x="1633689" y="379590"/>
                  </a:lnTo>
                  <a:lnTo>
                    <a:pt x="1641373" y="371805"/>
                  </a:lnTo>
                  <a:lnTo>
                    <a:pt x="1645970" y="361619"/>
                  </a:lnTo>
                  <a:lnTo>
                    <a:pt x="1674622" y="163791"/>
                  </a:lnTo>
                  <a:close/>
                </a:path>
              </a:pathLst>
            </a:custGeom>
            <a:solidFill>
              <a:srgbClr val="009B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477770" y="400049"/>
            <a:ext cx="2174240" cy="899794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02235" rIns="0" bIns="0" rtlCol="0">
            <a:spAutoFit/>
          </a:bodyPr>
          <a:lstStyle/>
          <a:p>
            <a:pPr marL="179070" marR="172085" algn="ctr">
              <a:lnSpc>
                <a:spcPct val="110700"/>
              </a:lnSpc>
              <a:spcBef>
                <a:spcPts val="805"/>
              </a:spcBef>
            </a:pPr>
            <a:r>
              <a:rPr sz="1400" spc="50" dirty="0">
                <a:solidFill>
                  <a:srgbClr val="000000"/>
                </a:solidFill>
              </a:rPr>
              <a:t>Welke</a:t>
            </a:r>
            <a:r>
              <a:rPr sz="1400" spc="-25" dirty="0">
                <a:solidFill>
                  <a:srgbClr val="000000"/>
                </a:solidFill>
              </a:rPr>
              <a:t> </a:t>
            </a:r>
            <a:r>
              <a:rPr sz="1400" spc="70" dirty="0">
                <a:solidFill>
                  <a:srgbClr val="000000"/>
                </a:solidFill>
              </a:rPr>
              <a:t>sensor</a:t>
            </a:r>
            <a:r>
              <a:rPr sz="1400" spc="-40" dirty="0">
                <a:solidFill>
                  <a:srgbClr val="000000"/>
                </a:solidFill>
              </a:rPr>
              <a:t> </a:t>
            </a:r>
            <a:r>
              <a:rPr sz="1400" spc="65" dirty="0">
                <a:solidFill>
                  <a:srgbClr val="000000"/>
                </a:solidFill>
              </a:rPr>
              <a:t>herken </a:t>
            </a:r>
            <a:r>
              <a:rPr sz="1400" spc="55" dirty="0">
                <a:solidFill>
                  <a:srgbClr val="000000"/>
                </a:solidFill>
              </a:rPr>
              <a:t>je</a:t>
            </a:r>
            <a:r>
              <a:rPr sz="1400" spc="-30" dirty="0">
                <a:solidFill>
                  <a:srgbClr val="000000"/>
                </a:solidFill>
              </a:rPr>
              <a:t> </a:t>
            </a:r>
            <a:r>
              <a:rPr sz="1400" spc="80" dirty="0">
                <a:solidFill>
                  <a:srgbClr val="000000"/>
                </a:solidFill>
              </a:rPr>
              <a:t>hier</a:t>
            </a:r>
            <a:r>
              <a:rPr sz="1400" spc="-55" dirty="0">
                <a:solidFill>
                  <a:srgbClr val="000000"/>
                </a:solidFill>
              </a:rPr>
              <a:t> </a:t>
            </a:r>
            <a:r>
              <a:rPr sz="1400" spc="85" dirty="0">
                <a:solidFill>
                  <a:srgbClr val="000000"/>
                </a:solidFill>
              </a:rPr>
              <a:t>op</a:t>
            </a:r>
            <a:r>
              <a:rPr sz="1400" spc="-40" dirty="0">
                <a:solidFill>
                  <a:srgbClr val="000000"/>
                </a:solidFill>
              </a:rPr>
              <a:t> </a:t>
            </a:r>
            <a:r>
              <a:rPr sz="1400" spc="30" dirty="0">
                <a:solidFill>
                  <a:srgbClr val="000000"/>
                </a:solidFill>
              </a:rPr>
              <a:t>onze </a:t>
            </a:r>
            <a:r>
              <a:rPr sz="1400" spc="80" dirty="0">
                <a:solidFill>
                  <a:srgbClr val="000000"/>
                </a:solidFill>
              </a:rPr>
              <a:t>straddle</a:t>
            </a:r>
            <a:r>
              <a:rPr sz="1400" spc="-30" dirty="0">
                <a:solidFill>
                  <a:srgbClr val="000000"/>
                </a:solidFill>
              </a:rPr>
              <a:t> </a:t>
            </a:r>
            <a:r>
              <a:rPr sz="1400" spc="80" dirty="0">
                <a:solidFill>
                  <a:srgbClr val="000000"/>
                </a:solidFill>
              </a:rPr>
              <a:t>carrier?</a:t>
            </a:r>
            <a:endParaRPr sz="1400"/>
          </a:p>
        </p:txBody>
      </p:sp>
      <p:grpSp>
        <p:nvGrpSpPr>
          <p:cNvPr id="11" name="object 11"/>
          <p:cNvGrpSpPr/>
          <p:nvPr/>
        </p:nvGrpSpPr>
        <p:grpSpPr>
          <a:xfrm>
            <a:off x="540384" y="3267722"/>
            <a:ext cx="6307455" cy="1728470"/>
            <a:chOff x="540384" y="3267722"/>
            <a:chExt cx="6307455" cy="1728470"/>
          </a:xfrm>
        </p:grpSpPr>
        <p:sp>
          <p:nvSpPr>
            <p:cNvPr id="12" name="object 12"/>
            <p:cNvSpPr/>
            <p:nvPr/>
          </p:nvSpPr>
          <p:spPr>
            <a:xfrm>
              <a:off x="540384" y="4074769"/>
              <a:ext cx="2375535" cy="792480"/>
            </a:xfrm>
            <a:custGeom>
              <a:avLst/>
              <a:gdLst/>
              <a:ahLst/>
              <a:cxnLst/>
              <a:rect l="l" t="t" r="r" b="b"/>
              <a:pathLst>
                <a:path w="2375535" h="792479">
                  <a:moveTo>
                    <a:pt x="2375535" y="0"/>
                  </a:moveTo>
                  <a:lnTo>
                    <a:pt x="0" y="0"/>
                  </a:lnTo>
                  <a:lnTo>
                    <a:pt x="0" y="792480"/>
                  </a:lnTo>
                  <a:lnTo>
                    <a:pt x="2375535" y="792480"/>
                  </a:lnTo>
                  <a:lnTo>
                    <a:pt x="23755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45561" y="3267722"/>
              <a:ext cx="3502279" cy="1728343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735583" y="4196716"/>
            <a:ext cx="1983739" cy="46799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sz="1400" spc="65" dirty="0">
                <a:latin typeface="Arial"/>
                <a:cs typeface="Arial"/>
              </a:rPr>
              <a:t>Kan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50" dirty="0">
                <a:latin typeface="Arial"/>
                <a:cs typeface="Arial"/>
              </a:rPr>
              <a:t>je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70" dirty="0">
                <a:latin typeface="Arial"/>
                <a:cs typeface="Arial"/>
              </a:rPr>
              <a:t>vertellen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spc="55" dirty="0">
                <a:latin typeface="Arial"/>
                <a:cs typeface="Arial"/>
              </a:rPr>
              <a:t>hoe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spc="40" dirty="0">
                <a:latin typeface="Arial"/>
                <a:cs typeface="Arial"/>
              </a:rPr>
              <a:t>hij</a:t>
            </a:r>
            <a:endParaRPr sz="1400">
              <a:latin typeface="Arial"/>
              <a:cs typeface="Arial"/>
            </a:endParaRPr>
          </a:p>
          <a:p>
            <a:pPr marL="3810" algn="ctr">
              <a:lnSpc>
                <a:spcPct val="100000"/>
              </a:lnSpc>
              <a:spcBef>
                <a:spcPts val="180"/>
              </a:spcBef>
            </a:pPr>
            <a:r>
              <a:rPr sz="1400" spc="80" dirty="0">
                <a:latin typeface="Arial"/>
                <a:cs typeface="Arial"/>
              </a:rPr>
              <a:t>werkt?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60945" cy="5328285"/>
          </a:xfrm>
          <a:custGeom>
            <a:avLst/>
            <a:gdLst/>
            <a:ahLst/>
            <a:cxnLst/>
            <a:rect l="l" t="t" r="r" b="b"/>
            <a:pathLst>
              <a:path w="7560945" h="5328285">
                <a:moveTo>
                  <a:pt x="7560563" y="0"/>
                </a:moveTo>
                <a:lnTo>
                  <a:pt x="0" y="0"/>
                </a:lnTo>
                <a:lnTo>
                  <a:pt x="0" y="5327902"/>
                </a:lnTo>
                <a:lnTo>
                  <a:pt x="7560563" y="5327902"/>
                </a:lnTo>
                <a:lnTo>
                  <a:pt x="7560563" y="0"/>
                </a:lnTo>
                <a:close/>
              </a:path>
            </a:pathLst>
          </a:custGeom>
          <a:solidFill>
            <a:srgbClr val="009BA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91465" y="255904"/>
            <a:ext cx="6972934" cy="4812665"/>
            <a:chOff x="291465" y="255904"/>
            <a:chExt cx="6972934" cy="48126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1465" y="255904"/>
              <a:ext cx="6972934" cy="481266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94304" y="2463164"/>
              <a:ext cx="1606549" cy="136525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18547" y="1004228"/>
              <a:ext cx="680085" cy="802640"/>
            </a:xfrm>
            <a:custGeom>
              <a:avLst/>
              <a:gdLst/>
              <a:ahLst/>
              <a:cxnLst/>
              <a:rect l="l" t="t" r="r" b="b"/>
              <a:pathLst>
                <a:path w="680085" h="802639">
                  <a:moveTo>
                    <a:pt x="346691" y="0"/>
                  </a:moveTo>
                  <a:lnTo>
                    <a:pt x="300504" y="2269"/>
                  </a:lnTo>
                  <a:lnTo>
                    <a:pt x="255000" y="10739"/>
                  </a:lnTo>
                  <a:lnTo>
                    <a:pt x="211962" y="24947"/>
                  </a:lnTo>
                  <a:lnTo>
                    <a:pt x="171781" y="44455"/>
                  </a:lnTo>
                  <a:lnTo>
                    <a:pt x="134847" y="68826"/>
                  </a:lnTo>
                  <a:lnTo>
                    <a:pt x="101550" y="97624"/>
                  </a:lnTo>
                  <a:lnTo>
                    <a:pt x="72281" y="130410"/>
                  </a:lnTo>
                  <a:lnTo>
                    <a:pt x="47429" y="166748"/>
                  </a:lnTo>
                  <a:lnTo>
                    <a:pt x="27384" y="206201"/>
                  </a:lnTo>
                  <a:lnTo>
                    <a:pt x="12538" y="248332"/>
                  </a:lnTo>
                  <a:lnTo>
                    <a:pt x="3279" y="292702"/>
                  </a:lnTo>
                  <a:lnTo>
                    <a:pt x="0" y="338876"/>
                  </a:lnTo>
                  <a:lnTo>
                    <a:pt x="160014" y="338876"/>
                  </a:lnTo>
                  <a:lnTo>
                    <a:pt x="166441" y="291033"/>
                  </a:lnTo>
                  <a:lnTo>
                    <a:pt x="184581" y="248042"/>
                  </a:lnTo>
                  <a:lnTo>
                    <a:pt x="212717" y="211618"/>
                  </a:lnTo>
                  <a:lnTo>
                    <a:pt x="249134" y="183476"/>
                  </a:lnTo>
                  <a:lnTo>
                    <a:pt x="292118" y="165332"/>
                  </a:lnTo>
                  <a:lnTo>
                    <a:pt x="339952" y="158899"/>
                  </a:lnTo>
                  <a:lnTo>
                    <a:pt x="387791" y="165327"/>
                  </a:lnTo>
                  <a:lnTo>
                    <a:pt x="430780" y="183469"/>
                  </a:lnTo>
                  <a:lnTo>
                    <a:pt x="467202" y="211608"/>
                  </a:lnTo>
                  <a:lnTo>
                    <a:pt x="495342" y="248031"/>
                  </a:lnTo>
                  <a:lnTo>
                    <a:pt x="513484" y="291022"/>
                  </a:lnTo>
                  <a:lnTo>
                    <a:pt x="519912" y="338865"/>
                  </a:lnTo>
                  <a:lnTo>
                    <a:pt x="514110" y="384208"/>
                  </a:lnTo>
                  <a:lnTo>
                    <a:pt x="497409" y="426011"/>
                  </a:lnTo>
                  <a:lnTo>
                    <a:pt x="470863" y="462365"/>
                  </a:lnTo>
                  <a:lnTo>
                    <a:pt x="435527" y="491360"/>
                  </a:lnTo>
                  <a:lnTo>
                    <a:pt x="396907" y="518546"/>
                  </a:lnTo>
                  <a:lnTo>
                    <a:pt x="362495" y="550049"/>
                  </a:lnTo>
                  <a:lnTo>
                    <a:pt x="332570" y="585379"/>
                  </a:lnTo>
                  <a:lnTo>
                    <a:pt x="307407" y="624047"/>
                  </a:lnTo>
                  <a:lnTo>
                    <a:pt x="287283" y="665562"/>
                  </a:lnTo>
                  <a:lnTo>
                    <a:pt x="272475" y="709434"/>
                  </a:lnTo>
                  <a:lnTo>
                    <a:pt x="263259" y="755171"/>
                  </a:lnTo>
                  <a:lnTo>
                    <a:pt x="259911" y="802285"/>
                  </a:lnTo>
                  <a:lnTo>
                    <a:pt x="419926" y="802285"/>
                  </a:lnTo>
                  <a:lnTo>
                    <a:pt x="427435" y="749731"/>
                  </a:lnTo>
                  <a:lnTo>
                    <a:pt x="447584" y="701497"/>
                  </a:lnTo>
                  <a:lnTo>
                    <a:pt x="479100" y="659793"/>
                  </a:lnTo>
                  <a:lnTo>
                    <a:pt x="520712" y="626830"/>
                  </a:lnTo>
                  <a:lnTo>
                    <a:pt x="559948" y="598246"/>
                  </a:lnTo>
                  <a:lnTo>
                    <a:pt x="594200" y="564889"/>
                  </a:lnTo>
                  <a:lnTo>
                    <a:pt x="623160" y="527403"/>
                  </a:lnTo>
                  <a:lnTo>
                    <a:pt x="646518" y="486430"/>
                  </a:lnTo>
                  <a:lnTo>
                    <a:pt x="663965" y="442612"/>
                  </a:lnTo>
                  <a:lnTo>
                    <a:pt x="675192" y="396592"/>
                  </a:lnTo>
                  <a:lnTo>
                    <a:pt x="679889" y="349012"/>
                  </a:lnTo>
                  <a:lnTo>
                    <a:pt x="677748" y="300514"/>
                  </a:lnTo>
                  <a:lnTo>
                    <a:pt x="669303" y="255042"/>
                  </a:lnTo>
                  <a:lnTo>
                    <a:pt x="655179" y="212136"/>
                  </a:lnTo>
                  <a:lnTo>
                    <a:pt x="635826" y="172151"/>
                  </a:lnTo>
                  <a:lnTo>
                    <a:pt x="611693" y="135442"/>
                  </a:lnTo>
                  <a:lnTo>
                    <a:pt x="583230" y="102363"/>
                  </a:lnTo>
                  <a:lnTo>
                    <a:pt x="550886" y="73269"/>
                  </a:lnTo>
                  <a:lnTo>
                    <a:pt x="515111" y="48515"/>
                  </a:lnTo>
                  <a:lnTo>
                    <a:pt x="476354" y="28457"/>
                  </a:lnTo>
                  <a:lnTo>
                    <a:pt x="435066" y="13448"/>
                  </a:lnTo>
                  <a:lnTo>
                    <a:pt x="391695" y="3844"/>
                  </a:lnTo>
                  <a:lnTo>
                    <a:pt x="346691" y="0"/>
                  </a:lnTo>
                  <a:close/>
                </a:path>
              </a:pathLst>
            </a:custGeom>
            <a:solidFill>
              <a:srgbClr val="009B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63225" y="1900982"/>
              <a:ext cx="195572" cy="19574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37940" y="457199"/>
              <a:ext cx="3182873" cy="243014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253533" y="1939481"/>
              <a:ext cx="1122680" cy="1546860"/>
            </a:xfrm>
            <a:custGeom>
              <a:avLst/>
              <a:gdLst/>
              <a:ahLst/>
              <a:cxnLst/>
              <a:rect l="l" t="t" r="r" b="b"/>
              <a:pathLst>
                <a:path w="1122679" h="1546860">
                  <a:moveTo>
                    <a:pt x="743655" y="198348"/>
                  </a:moveTo>
                  <a:lnTo>
                    <a:pt x="731189" y="217498"/>
                  </a:lnTo>
                  <a:lnTo>
                    <a:pt x="722845" y="238154"/>
                  </a:lnTo>
                  <a:lnTo>
                    <a:pt x="719507" y="258389"/>
                  </a:lnTo>
                  <a:lnTo>
                    <a:pt x="721807" y="275464"/>
                  </a:lnTo>
                  <a:lnTo>
                    <a:pt x="729248" y="287272"/>
                  </a:lnTo>
                  <a:lnTo>
                    <a:pt x="741026" y="292835"/>
                  </a:lnTo>
                  <a:lnTo>
                    <a:pt x="756335" y="291171"/>
                  </a:lnTo>
                  <a:lnTo>
                    <a:pt x="957050" y="178683"/>
                  </a:lnTo>
                  <a:lnTo>
                    <a:pt x="525197" y="895407"/>
                  </a:lnTo>
                  <a:lnTo>
                    <a:pt x="398944" y="1088026"/>
                  </a:lnTo>
                  <a:lnTo>
                    <a:pt x="305504" y="1216420"/>
                  </a:lnTo>
                  <a:lnTo>
                    <a:pt x="245626" y="1289438"/>
                  </a:lnTo>
                  <a:lnTo>
                    <a:pt x="188813" y="1349330"/>
                  </a:lnTo>
                  <a:lnTo>
                    <a:pt x="136036" y="1393470"/>
                  </a:lnTo>
                  <a:lnTo>
                    <a:pt x="88266" y="1419230"/>
                  </a:lnTo>
                  <a:lnTo>
                    <a:pt x="47929" y="1431400"/>
                  </a:lnTo>
                  <a:lnTo>
                    <a:pt x="30023" y="1445987"/>
                  </a:lnTo>
                  <a:lnTo>
                    <a:pt x="14657" y="1466543"/>
                  </a:lnTo>
                  <a:lnTo>
                    <a:pt x="3644" y="1491457"/>
                  </a:lnTo>
                  <a:lnTo>
                    <a:pt x="0" y="1514626"/>
                  </a:lnTo>
                  <a:lnTo>
                    <a:pt x="3469" y="1532734"/>
                  </a:lnTo>
                  <a:lnTo>
                    <a:pt x="13579" y="1544020"/>
                  </a:lnTo>
                  <a:lnTo>
                    <a:pt x="29857" y="1546725"/>
                  </a:lnTo>
                  <a:lnTo>
                    <a:pt x="57843" y="1540817"/>
                  </a:lnTo>
                  <a:lnTo>
                    <a:pt x="116140" y="1514892"/>
                  </a:lnTo>
                  <a:lnTo>
                    <a:pt x="177128" y="1471840"/>
                  </a:lnTo>
                  <a:lnTo>
                    <a:pt x="240318" y="1413683"/>
                  </a:lnTo>
                  <a:lnTo>
                    <a:pt x="305221" y="1342444"/>
                  </a:lnTo>
                  <a:lnTo>
                    <a:pt x="371347" y="1260143"/>
                  </a:lnTo>
                  <a:lnTo>
                    <a:pt x="471760" y="1120374"/>
                  </a:lnTo>
                  <a:lnTo>
                    <a:pt x="605361" y="914173"/>
                  </a:lnTo>
                  <a:lnTo>
                    <a:pt x="1024804" y="217029"/>
                  </a:lnTo>
                  <a:lnTo>
                    <a:pt x="1018405" y="447026"/>
                  </a:lnTo>
                  <a:lnTo>
                    <a:pt x="1023376" y="462883"/>
                  </a:lnTo>
                  <a:lnTo>
                    <a:pt x="1033521" y="472262"/>
                  </a:lnTo>
                  <a:lnTo>
                    <a:pt x="1047607" y="474663"/>
                  </a:lnTo>
                  <a:lnTo>
                    <a:pt x="1064399" y="469585"/>
                  </a:lnTo>
                  <a:lnTo>
                    <a:pt x="1096486" y="438405"/>
                  </a:lnTo>
                  <a:lnTo>
                    <a:pt x="1113125" y="393942"/>
                  </a:lnTo>
                  <a:lnTo>
                    <a:pt x="1122458" y="18567"/>
                  </a:lnTo>
                  <a:lnTo>
                    <a:pt x="1107391" y="1572"/>
                  </a:lnTo>
                  <a:lnTo>
                    <a:pt x="1091755" y="0"/>
                  </a:lnTo>
                  <a:lnTo>
                    <a:pt x="1075085" y="5685"/>
                  </a:lnTo>
                  <a:lnTo>
                    <a:pt x="759355" y="182633"/>
                  </a:lnTo>
                  <a:lnTo>
                    <a:pt x="743655" y="198348"/>
                  </a:lnTo>
                  <a:close/>
                </a:path>
              </a:pathLst>
            </a:custGeom>
            <a:solidFill>
              <a:srgbClr val="009B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684654" y="781684"/>
            <a:ext cx="1981200" cy="899794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00330" rIns="0" bIns="0" rtlCol="0">
            <a:spAutoFit/>
          </a:bodyPr>
          <a:lstStyle/>
          <a:p>
            <a:pPr marL="109220" marR="100330" indent="-1270" algn="ctr">
              <a:lnSpc>
                <a:spcPct val="111100"/>
              </a:lnSpc>
              <a:spcBef>
                <a:spcPts val="790"/>
              </a:spcBef>
            </a:pPr>
            <a:r>
              <a:rPr sz="1400" spc="50" dirty="0">
                <a:solidFill>
                  <a:srgbClr val="000000"/>
                </a:solidFill>
              </a:rPr>
              <a:t>Welke</a:t>
            </a:r>
            <a:r>
              <a:rPr sz="1400" spc="-35" dirty="0">
                <a:solidFill>
                  <a:srgbClr val="000000"/>
                </a:solidFill>
              </a:rPr>
              <a:t> </a:t>
            </a:r>
            <a:r>
              <a:rPr sz="1400" spc="60" dirty="0">
                <a:solidFill>
                  <a:srgbClr val="000000"/>
                </a:solidFill>
              </a:rPr>
              <a:t>sensor </a:t>
            </a:r>
            <a:r>
              <a:rPr sz="1400" spc="75" dirty="0">
                <a:solidFill>
                  <a:srgbClr val="000000"/>
                </a:solidFill>
              </a:rPr>
              <a:t>herken</a:t>
            </a:r>
            <a:r>
              <a:rPr sz="1400" spc="-40" dirty="0">
                <a:solidFill>
                  <a:srgbClr val="000000"/>
                </a:solidFill>
              </a:rPr>
              <a:t> </a:t>
            </a:r>
            <a:r>
              <a:rPr sz="1400" spc="55" dirty="0">
                <a:solidFill>
                  <a:srgbClr val="000000"/>
                </a:solidFill>
              </a:rPr>
              <a:t>je</a:t>
            </a:r>
            <a:r>
              <a:rPr sz="1400" spc="-35" dirty="0">
                <a:solidFill>
                  <a:srgbClr val="000000"/>
                </a:solidFill>
              </a:rPr>
              <a:t> </a:t>
            </a:r>
            <a:r>
              <a:rPr sz="1400" spc="80" dirty="0">
                <a:solidFill>
                  <a:srgbClr val="000000"/>
                </a:solidFill>
              </a:rPr>
              <a:t>hier</a:t>
            </a:r>
            <a:r>
              <a:rPr sz="1400" spc="-30" dirty="0">
                <a:solidFill>
                  <a:srgbClr val="000000"/>
                </a:solidFill>
              </a:rPr>
              <a:t> </a:t>
            </a:r>
            <a:r>
              <a:rPr sz="1400" spc="60" dirty="0">
                <a:solidFill>
                  <a:srgbClr val="000000"/>
                </a:solidFill>
              </a:rPr>
              <a:t>op </a:t>
            </a:r>
            <a:r>
              <a:rPr sz="1400" spc="50" dirty="0">
                <a:solidFill>
                  <a:srgbClr val="000000"/>
                </a:solidFill>
              </a:rPr>
              <a:t>onze</a:t>
            </a:r>
            <a:r>
              <a:rPr sz="1400" spc="-25" dirty="0">
                <a:solidFill>
                  <a:srgbClr val="000000"/>
                </a:solidFill>
              </a:rPr>
              <a:t> </a:t>
            </a:r>
            <a:r>
              <a:rPr sz="1400" spc="85" dirty="0">
                <a:solidFill>
                  <a:srgbClr val="000000"/>
                </a:solidFill>
              </a:rPr>
              <a:t>reach</a:t>
            </a:r>
            <a:r>
              <a:rPr sz="1400" spc="-25" dirty="0">
                <a:solidFill>
                  <a:srgbClr val="000000"/>
                </a:solidFill>
              </a:rPr>
              <a:t> </a:t>
            </a:r>
            <a:r>
              <a:rPr sz="1400" spc="65" dirty="0">
                <a:solidFill>
                  <a:srgbClr val="000000"/>
                </a:solidFill>
              </a:rPr>
              <a:t>stacker?</a:t>
            </a:r>
            <a:endParaRPr sz="1400"/>
          </a:p>
        </p:txBody>
      </p:sp>
      <p:grpSp>
        <p:nvGrpSpPr>
          <p:cNvPr id="11" name="object 11"/>
          <p:cNvGrpSpPr/>
          <p:nvPr/>
        </p:nvGrpSpPr>
        <p:grpSpPr>
          <a:xfrm>
            <a:off x="540384" y="3544569"/>
            <a:ext cx="6522720" cy="1322705"/>
            <a:chOff x="540384" y="3544569"/>
            <a:chExt cx="6522720" cy="1322705"/>
          </a:xfrm>
        </p:grpSpPr>
        <p:sp>
          <p:nvSpPr>
            <p:cNvPr id="12" name="object 12"/>
            <p:cNvSpPr/>
            <p:nvPr/>
          </p:nvSpPr>
          <p:spPr>
            <a:xfrm>
              <a:off x="540384" y="4074794"/>
              <a:ext cx="2375535" cy="792480"/>
            </a:xfrm>
            <a:custGeom>
              <a:avLst/>
              <a:gdLst/>
              <a:ahLst/>
              <a:cxnLst/>
              <a:rect l="l" t="t" r="r" b="b"/>
              <a:pathLst>
                <a:path w="2375535" h="792479">
                  <a:moveTo>
                    <a:pt x="2375535" y="0"/>
                  </a:moveTo>
                  <a:lnTo>
                    <a:pt x="0" y="0"/>
                  </a:lnTo>
                  <a:lnTo>
                    <a:pt x="0" y="792480"/>
                  </a:lnTo>
                  <a:lnTo>
                    <a:pt x="2375535" y="792480"/>
                  </a:lnTo>
                  <a:lnTo>
                    <a:pt x="23755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01489" y="3544569"/>
              <a:ext cx="2761361" cy="1319530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735583" y="4196716"/>
            <a:ext cx="1983739" cy="46799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sz="1400" spc="65" dirty="0">
                <a:latin typeface="Arial"/>
                <a:cs typeface="Arial"/>
              </a:rPr>
              <a:t>Kan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50" dirty="0">
                <a:latin typeface="Arial"/>
                <a:cs typeface="Arial"/>
              </a:rPr>
              <a:t>je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70" dirty="0">
                <a:latin typeface="Arial"/>
                <a:cs typeface="Arial"/>
              </a:rPr>
              <a:t>vertellen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spc="55" dirty="0">
                <a:latin typeface="Arial"/>
                <a:cs typeface="Arial"/>
              </a:rPr>
              <a:t>hoe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spc="40" dirty="0">
                <a:latin typeface="Arial"/>
                <a:cs typeface="Arial"/>
              </a:rPr>
              <a:t>hij</a:t>
            </a:r>
            <a:endParaRPr sz="1400">
              <a:latin typeface="Arial"/>
              <a:cs typeface="Arial"/>
            </a:endParaRPr>
          </a:p>
          <a:p>
            <a:pPr marL="3810" algn="ctr">
              <a:lnSpc>
                <a:spcPct val="100000"/>
              </a:lnSpc>
              <a:spcBef>
                <a:spcPts val="180"/>
              </a:spcBef>
            </a:pPr>
            <a:r>
              <a:rPr sz="1400" spc="80" dirty="0">
                <a:latin typeface="Arial"/>
                <a:cs typeface="Arial"/>
              </a:rPr>
              <a:t>werkt?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60945" cy="5328285"/>
          </a:xfrm>
          <a:custGeom>
            <a:avLst/>
            <a:gdLst/>
            <a:ahLst/>
            <a:cxnLst/>
            <a:rect l="l" t="t" r="r" b="b"/>
            <a:pathLst>
              <a:path w="7560945" h="5328285">
                <a:moveTo>
                  <a:pt x="7560563" y="0"/>
                </a:moveTo>
                <a:lnTo>
                  <a:pt x="0" y="0"/>
                </a:lnTo>
                <a:lnTo>
                  <a:pt x="0" y="5327902"/>
                </a:lnTo>
                <a:lnTo>
                  <a:pt x="7560563" y="5327902"/>
                </a:lnTo>
                <a:lnTo>
                  <a:pt x="7560563" y="0"/>
                </a:lnTo>
                <a:close/>
              </a:path>
            </a:pathLst>
          </a:custGeom>
          <a:solidFill>
            <a:srgbClr val="009BA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95275" y="255269"/>
            <a:ext cx="6972934" cy="4812665"/>
            <a:chOff x="295275" y="255269"/>
            <a:chExt cx="6972934" cy="48126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5275" y="255269"/>
              <a:ext cx="6972934" cy="481266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54550" y="462914"/>
              <a:ext cx="2362834" cy="262382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523890" y="2347818"/>
              <a:ext cx="1200785" cy="984885"/>
            </a:xfrm>
            <a:custGeom>
              <a:avLst/>
              <a:gdLst/>
              <a:ahLst/>
              <a:cxnLst/>
              <a:rect l="l" t="t" r="r" b="b"/>
              <a:pathLst>
                <a:path w="1200785" h="984885">
                  <a:moveTo>
                    <a:pt x="805862" y="35513"/>
                  </a:moveTo>
                  <a:lnTo>
                    <a:pt x="792447" y="47860"/>
                  </a:lnTo>
                  <a:lnTo>
                    <a:pt x="783216" y="63375"/>
                  </a:lnTo>
                  <a:lnTo>
                    <a:pt x="779140" y="80656"/>
                  </a:lnTo>
                  <a:lnTo>
                    <a:pt x="780955" y="97442"/>
                  </a:lnTo>
                  <a:lnTo>
                    <a:pt x="788219" y="111569"/>
                  </a:lnTo>
                  <a:lnTo>
                    <a:pt x="800136" y="121786"/>
                  </a:lnTo>
                  <a:lnTo>
                    <a:pt x="815911" y="126839"/>
                  </a:lnTo>
                  <a:lnTo>
                    <a:pt x="1025639" y="109207"/>
                  </a:lnTo>
                  <a:lnTo>
                    <a:pt x="590920" y="555301"/>
                  </a:lnTo>
                  <a:lnTo>
                    <a:pt x="468083" y="671124"/>
                  </a:lnTo>
                  <a:lnTo>
                    <a:pt x="386074" y="740895"/>
                  </a:lnTo>
                  <a:lnTo>
                    <a:pt x="306209" y="800547"/>
                  </a:lnTo>
                  <a:lnTo>
                    <a:pt x="267679" y="825464"/>
                  </a:lnTo>
                  <a:lnTo>
                    <a:pt x="230404" y="846512"/>
                  </a:lnTo>
                  <a:lnTo>
                    <a:pt x="194624" y="863247"/>
                  </a:lnTo>
                  <a:lnTo>
                    <a:pt x="128507" y="881990"/>
                  </a:lnTo>
                  <a:lnTo>
                    <a:pt x="98649" y="883106"/>
                  </a:lnTo>
                  <a:lnTo>
                    <a:pt x="51887" y="876581"/>
                  </a:lnTo>
                  <a:lnTo>
                    <a:pt x="33031" y="882364"/>
                  </a:lnTo>
                  <a:lnTo>
                    <a:pt x="16592" y="894763"/>
                  </a:lnTo>
                  <a:lnTo>
                    <a:pt x="4484" y="913068"/>
                  </a:lnTo>
                  <a:lnTo>
                    <a:pt x="0" y="932930"/>
                  </a:lnTo>
                  <a:lnTo>
                    <a:pt x="2982" y="951175"/>
                  </a:lnTo>
                  <a:lnTo>
                    <a:pt x="13003" y="965969"/>
                  </a:lnTo>
                  <a:lnTo>
                    <a:pt x="29634" y="975480"/>
                  </a:lnTo>
                  <a:lnTo>
                    <a:pt x="63772" y="982797"/>
                  </a:lnTo>
                  <a:lnTo>
                    <a:pt x="99235" y="984510"/>
                  </a:lnTo>
                  <a:lnTo>
                    <a:pt x="135908" y="980956"/>
                  </a:lnTo>
                  <a:lnTo>
                    <a:pt x="173675" y="972472"/>
                  </a:lnTo>
                  <a:lnTo>
                    <a:pt x="212420" y="959397"/>
                  </a:lnTo>
                  <a:lnTo>
                    <a:pt x="252029" y="942069"/>
                  </a:lnTo>
                  <a:lnTo>
                    <a:pt x="292386" y="920825"/>
                  </a:lnTo>
                  <a:lnTo>
                    <a:pt x="374880" y="867942"/>
                  </a:lnTo>
                  <a:lnTo>
                    <a:pt x="458982" y="803450"/>
                  </a:lnTo>
                  <a:lnTo>
                    <a:pt x="586125" y="690857"/>
                  </a:lnTo>
                  <a:lnTo>
                    <a:pt x="1093992" y="173853"/>
                  </a:lnTo>
                  <a:lnTo>
                    <a:pt x="1080054" y="383857"/>
                  </a:lnTo>
                  <a:lnTo>
                    <a:pt x="1084650" y="400666"/>
                  </a:lnTo>
                  <a:lnTo>
                    <a:pt x="1094769" y="413711"/>
                  </a:lnTo>
                  <a:lnTo>
                    <a:pt x="1109158" y="421997"/>
                  </a:lnTo>
                  <a:lnTo>
                    <a:pt x="1126565" y="424529"/>
                  </a:lnTo>
                  <a:lnTo>
                    <a:pt x="1144594" y="420172"/>
                  </a:lnTo>
                  <a:lnTo>
                    <a:pt x="1160516" y="409503"/>
                  </a:lnTo>
                  <a:lnTo>
                    <a:pt x="1172577" y="394099"/>
                  </a:lnTo>
                  <a:lnTo>
                    <a:pt x="1179027" y="375536"/>
                  </a:lnTo>
                  <a:lnTo>
                    <a:pt x="1200635" y="32314"/>
                  </a:lnTo>
                  <a:lnTo>
                    <a:pt x="1185706" y="10105"/>
                  </a:lnTo>
                  <a:lnTo>
                    <a:pt x="1169699" y="1918"/>
                  </a:lnTo>
                  <a:lnTo>
                    <a:pt x="1152398" y="0"/>
                  </a:lnTo>
                  <a:lnTo>
                    <a:pt x="822489" y="27736"/>
                  </a:lnTo>
                  <a:lnTo>
                    <a:pt x="805862" y="35513"/>
                  </a:lnTo>
                  <a:close/>
                </a:path>
              </a:pathLst>
            </a:custGeom>
            <a:solidFill>
              <a:srgbClr val="009B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31185" y="3417315"/>
              <a:ext cx="3991610" cy="1538732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246629" y="961389"/>
            <a:ext cx="1981200" cy="899794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00330" rIns="0" bIns="0" rtlCol="0">
            <a:spAutoFit/>
          </a:bodyPr>
          <a:lstStyle/>
          <a:p>
            <a:pPr marL="109855" marR="99695" indent="-1270" algn="ctr">
              <a:lnSpc>
                <a:spcPct val="111200"/>
              </a:lnSpc>
              <a:spcBef>
                <a:spcPts val="790"/>
              </a:spcBef>
            </a:pPr>
            <a:r>
              <a:rPr sz="1400" spc="50" dirty="0">
                <a:solidFill>
                  <a:srgbClr val="000000"/>
                </a:solidFill>
              </a:rPr>
              <a:t>Welke</a:t>
            </a:r>
            <a:r>
              <a:rPr sz="1400" spc="-35" dirty="0">
                <a:solidFill>
                  <a:srgbClr val="000000"/>
                </a:solidFill>
              </a:rPr>
              <a:t> </a:t>
            </a:r>
            <a:r>
              <a:rPr sz="1400" spc="60" dirty="0">
                <a:solidFill>
                  <a:srgbClr val="000000"/>
                </a:solidFill>
              </a:rPr>
              <a:t>sensor </a:t>
            </a:r>
            <a:r>
              <a:rPr sz="1400" spc="75" dirty="0">
                <a:solidFill>
                  <a:srgbClr val="000000"/>
                </a:solidFill>
              </a:rPr>
              <a:t>herken</a:t>
            </a:r>
            <a:r>
              <a:rPr sz="1400" spc="-40" dirty="0">
                <a:solidFill>
                  <a:srgbClr val="000000"/>
                </a:solidFill>
              </a:rPr>
              <a:t> </a:t>
            </a:r>
            <a:r>
              <a:rPr sz="1400" spc="55" dirty="0">
                <a:solidFill>
                  <a:srgbClr val="000000"/>
                </a:solidFill>
              </a:rPr>
              <a:t>je</a:t>
            </a:r>
            <a:r>
              <a:rPr sz="1400" spc="-35" dirty="0">
                <a:solidFill>
                  <a:srgbClr val="000000"/>
                </a:solidFill>
              </a:rPr>
              <a:t> </a:t>
            </a:r>
            <a:r>
              <a:rPr sz="1400" spc="80" dirty="0">
                <a:solidFill>
                  <a:srgbClr val="000000"/>
                </a:solidFill>
              </a:rPr>
              <a:t>hier</a:t>
            </a:r>
            <a:r>
              <a:rPr sz="1400" spc="-30" dirty="0">
                <a:solidFill>
                  <a:srgbClr val="000000"/>
                </a:solidFill>
              </a:rPr>
              <a:t> </a:t>
            </a:r>
            <a:r>
              <a:rPr sz="1400" spc="60" dirty="0">
                <a:solidFill>
                  <a:srgbClr val="000000"/>
                </a:solidFill>
              </a:rPr>
              <a:t>op </a:t>
            </a:r>
            <a:r>
              <a:rPr sz="1400" spc="50" dirty="0">
                <a:solidFill>
                  <a:srgbClr val="000000"/>
                </a:solidFill>
              </a:rPr>
              <a:t>onze</a:t>
            </a:r>
            <a:r>
              <a:rPr sz="1400" spc="-25" dirty="0">
                <a:solidFill>
                  <a:srgbClr val="000000"/>
                </a:solidFill>
              </a:rPr>
              <a:t> </a:t>
            </a:r>
            <a:r>
              <a:rPr sz="1400" spc="85" dirty="0">
                <a:solidFill>
                  <a:srgbClr val="000000"/>
                </a:solidFill>
              </a:rPr>
              <a:t>reach</a:t>
            </a:r>
            <a:r>
              <a:rPr sz="1400" spc="-25" dirty="0">
                <a:solidFill>
                  <a:srgbClr val="000000"/>
                </a:solidFill>
              </a:rPr>
              <a:t> </a:t>
            </a:r>
            <a:r>
              <a:rPr sz="1400" spc="65" dirty="0">
                <a:solidFill>
                  <a:srgbClr val="000000"/>
                </a:solidFill>
              </a:rPr>
              <a:t>stacker?</a:t>
            </a:r>
            <a:endParaRPr sz="1400"/>
          </a:p>
        </p:txBody>
      </p:sp>
      <p:grpSp>
        <p:nvGrpSpPr>
          <p:cNvPr id="9" name="object 9"/>
          <p:cNvGrpSpPr/>
          <p:nvPr/>
        </p:nvGrpSpPr>
        <p:grpSpPr>
          <a:xfrm>
            <a:off x="540384" y="1004228"/>
            <a:ext cx="3858895" cy="3863340"/>
            <a:chOff x="540384" y="1004228"/>
            <a:chExt cx="3858895" cy="3863340"/>
          </a:xfrm>
        </p:grpSpPr>
        <p:sp>
          <p:nvSpPr>
            <p:cNvPr id="10" name="object 10"/>
            <p:cNvSpPr/>
            <p:nvPr/>
          </p:nvSpPr>
          <p:spPr>
            <a:xfrm>
              <a:off x="540384" y="4074794"/>
              <a:ext cx="2375535" cy="792480"/>
            </a:xfrm>
            <a:custGeom>
              <a:avLst/>
              <a:gdLst/>
              <a:ahLst/>
              <a:cxnLst/>
              <a:rect l="l" t="t" r="r" b="b"/>
              <a:pathLst>
                <a:path w="2375535" h="792479">
                  <a:moveTo>
                    <a:pt x="2375535" y="0"/>
                  </a:moveTo>
                  <a:lnTo>
                    <a:pt x="0" y="0"/>
                  </a:lnTo>
                  <a:lnTo>
                    <a:pt x="0" y="792480"/>
                  </a:lnTo>
                  <a:lnTo>
                    <a:pt x="2375535" y="792480"/>
                  </a:lnTo>
                  <a:lnTo>
                    <a:pt x="23755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09352" y="1004228"/>
              <a:ext cx="680085" cy="802640"/>
            </a:xfrm>
            <a:custGeom>
              <a:avLst/>
              <a:gdLst/>
              <a:ahLst/>
              <a:cxnLst/>
              <a:rect l="l" t="t" r="r" b="b"/>
              <a:pathLst>
                <a:path w="680085" h="802639">
                  <a:moveTo>
                    <a:pt x="346691" y="0"/>
                  </a:moveTo>
                  <a:lnTo>
                    <a:pt x="300504" y="2269"/>
                  </a:lnTo>
                  <a:lnTo>
                    <a:pt x="255000" y="10739"/>
                  </a:lnTo>
                  <a:lnTo>
                    <a:pt x="211962" y="24947"/>
                  </a:lnTo>
                  <a:lnTo>
                    <a:pt x="171781" y="44455"/>
                  </a:lnTo>
                  <a:lnTo>
                    <a:pt x="134847" y="68826"/>
                  </a:lnTo>
                  <a:lnTo>
                    <a:pt x="101550" y="97624"/>
                  </a:lnTo>
                  <a:lnTo>
                    <a:pt x="72281" y="130410"/>
                  </a:lnTo>
                  <a:lnTo>
                    <a:pt x="47429" y="166748"/>
                  </a:lnTo>
                  <a:lnTo>
                    <a:pt x="27384" y="206201"/>
                  </a:lnTo>
                  <a:lnTo>
                    <a:pt x="12538" y="248332"/>
                  </a:lnTo>
                  <a:lnTo>
                    <a:pt x="3279" y="292702"/>
                  </a:lnTo>
                  <a:lnTo>
                    <a:pt x="0" y="338876"/>
                  </a:lnTo>
                  <a:lnTo>
                    <a:pt x="160014" y="338876"/>
                  </a:lnTo>
                  <a:lnTo>
                    <a:pt x="166441" y="291033"/>
                  </a:lnTo>
                  <a:lnTo>
                    <a:pt x="184581" y="248042"/>
                  </a:lnTo>
                  <a:lnTo>
                    <a:pt x="212717" y="211618"/>
                  </a:lnTo>
                  <a:lnTo>
                    <a:pt x="249134" y="183476"/>
                  </a:lnTo>
                  <a:lnTo>
                    <a:pt x="292118" y="165332"/>
                  </a:lnTo>
                  <a:lnTo>
                    <a:pt x="339952" y="158899"/>
                  </a:lnTo>
                  <a:lnTo>
                    <a:pt x="387791" y="165327"/>
                  </a:lnTo>
                  <a:lnTo>
                    <a:pt x="430780" y="183469"/>
                  </a:lnTo>
                  <a:lnTo>
                    <a:pt x="467202" y="211608"/>
                  </a:lnTo>
                  <a:lnTo>
                    <a:pt x="495342" y="248031"/>
                  </a:lnTo>
                  <a:lnTo>
                    <a:pt x="513484" y="291022"/>
                  </a:lnTo>
                  <a:lnTo>
                    <a:pt x="519912" y="338865"/>
                  </a:lnTo>
                  <a:lnTo>
                    <a:pt x="514110" y="384208"/>
                  </a:lnTo>
                  <a:lnTo>
                    <a:pt x="497409" y="426011"/>
                  </a:lnTo>
                  <a:lnTo>
                    <a:pt x="470863" y="462365"/>
                  </a:lnTo>
                  <a:lnTo>
                    <a:pt x="435527" y="491360"/>
                  </a:lnTo>
                  <a:lnTo>
                    <a:pt x="396907" y="518546"/>
                  </a:lnTo>
                  <a:lnTo>
                    <a:pt x="362495" y="550049"/>
                  </a:lnTo>
                  <a:lnTo>
                    <a:pt x="332570" y="585379"/>
                  </a:lnTo>
                  <a:lnTo>
                    <a:pt x="307407" y="624047"/>
                  </a:lnTo>
                  <a:lnTo>
                    <a:pt x="287283" y="665562"/>
                  </a:lnTo>
                  <a:lnTo>
                    <a:pt x="272475" y="709434"/>
                  </a:lnTo>
                  <a:lnTo>
                    <a:pt x="263259" y="755171"/>
                  </a:lnTo>
                  <a:lnTo>
                    <a:pt x="259911" y="802285"/>
                  </a:lnTo>
                  <a:lnTo>
                    <a:pt x="419926" y="802285"/>
                  </a:lnTo>
                  <a:lnTo>
                    <a:pt x="427435" y="749731"/>
                  </a:lnTo>
                  <a:lnTo>
                    <a:pt x="447584" y="701497"/>
                  </a:lnTo>
                  <a:lnTo>
                    <a:pt x="479100" y="659793"/>
                  </a:lnTo>
                  <a:lnTo>
                    <a:pt x="520712" y="626830"/>
                  </a:lnTo>
                  <a:lnTo>
                    <a:pt x="559948" y="598246"/>
                  </a:lnTo>
                  <a:lnTo>
                    <a:pt x="594200" y="564889"/>
                  </a:lnTo>
                  <a:lnTo>
                    <a:pt x="623160" y="527403"/>
                  </a:lnTo>
                  <a:lnTo>
                    <a:pt x="646518" y="486430"/>
                  </a:lnTo>
                  <a:lnTo>
                    <a:pt x="663965" y="442612"/>
                  </a:lnTo>
                  <a:lnTo>
                    <a:pt x="675192" y="396592"/>
                  </a:lnTo>
                  <a:lnTo>
                    <a:pt x="679889" y="349012"/>
                  </a:lnTo>
                  <a:lnTo>
                    <a:pt x="677748" y="300514"/>
                  </a:lnTo>
                  <a:lnTo>
                    <a:pt x="669303" y="255042"/>
                  </a:lnTo>
                  <a:lnTo>
                    <a:pt x="655179" y="212136"/>
                  </a:lnTo>
                  <a:lnTo>
                    <a:pt x="635826" y="172151"/>
                  </a:lnTo>
                  <a:lnTo>
                    <a:pt x="611693" y="135442"/>
                  </a:lnTo>
                  <a:lnTo>
                    <a:pt x="583230" y="102363"/>
                  </a:lnTo>
                  <a:lnTo>
                    <a:pt x="550886" y="73269"/>
                  </a:lnTo>
                  <a:lnTo>
                    <a:pt x="515111" y="48515"/>
                  </a:lnTo>
                  <a:lnTo>
                    <a:pt x="476354" y="28457"/>
                  </a:lnTo>
                  <a:lnTo>
                    <a:pt x="435066" y="13448"/>
                  </a:lnTo>
                  <a:lnTo>
                    <a:pt x="391695" y="3844"/>
                  </a:lnTo>
                  <a:lnTo>
                    <a:pt x="346691" y="0"/>
                  </a:lnTo>
                  <a:close/>
                </a:path>
              </a:pathLst>
            </a:custGeom>
            <a:solidFill>
              <a:srgbClr val="009B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54030" y="1900982"/>
              <a:ext cx="195572" cy="19574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92730" y="2200274"/>
              <a:ext cx="1606549" cy="1314450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735583" y="4196716"/>
            <a:ext cx="1983739" cy="46799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sz="1400" spc="65" dirty="0">
                <a:latin typeface="Arial"/>
                <a:cs typeface="Arial"/>
              </a:rPr>
              <a:t>Kan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50" dirty="0">
                <a:latin typeface="Arial"/>
                <a:cs typeface="Arial"/>
              </a:rPr>
              <a:t>je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70" dirty="0">
                <a:latin typeface="Arial"/>
                <a:cs typeface="Arial"/>
              </a:rPr>
              <a:t>vertellen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spc="55" dirty="0">
                <a:latin typeface="Arial"/>
                <a:cs typeface="Arial"/>
              </a:rPr>
              <a:t>hoe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spc="40" dirty="0">
                <a:latin typeface="Arial"/>
                <a:cs typeface="Arial"/>
              </a:rPr>
              <a:t>hij</a:t>
            </a:r>
            <a:endParaRPr sz="1400">
              <a:latin typeface="Arial"/>
              <a:cs typeface="Arial"/>
            </a:endParaRPr>
          </a:p>
          <a:p>
            <a:pPr marL="3810" algn="ctr">
              <a:lnSpc>
                <a:spcPct val="100000"/>
              </a:lnSpc>
              <a:spcBef>
                <a:spcPts val="180"/>
              </a:spcBef>
            </a:pPr>
            <a:r>
              <a:rPr sz="1400" spc="80" dirty="0">
                <a:latin typeface="Arial"/>
                <a:cs typeface="Arial"/>
              </a:rPr>
              <a:t>werkt?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2731" y="939037"/>
            <a:ext cx="6518275" cy="269875"/>
          </a:xfrm>
          <a:custGeom>
            <a:avLst/>
            <a:gdLst/>
            <a:ahLst/>
            <a:cxnLst/>
            <a:rect l="l" t="t" r="r" b="b"/>
            <a:pathLst>
              <a:path w="6518275" h="269875">
                <a:moveTo>
                  <a:pt x="6517894" y="0"/>
                </a:moveTo>
                <a:lnTo>
                  <a:pt x="0" y="0"/>
                </a:lnTo>
                <a:lnTo>
                  <a:pt x="0" y="269748"/>
                </a:lnTo>
                <a:lnTo>
                  <a:pt x="6517894" y="269748"/>
                </a:lnTo>
                <a:lnTo>
                  <a:pt x="6517894" y="0"/>
                </a:lnTo>
                <a:close/>
              </a:path>
            </a:pathLst>
          </a:custGeom>
          <a:solidFill>
            <a:srgbClr val="009B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83743" y="915669"/>
            <a:ext cx="6595363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6515">
              <a:lnSpc>
                <a:spcPct val="100000"/>
              </a:lnSpc>
              <a:spcBef>
                <a:spcPts val="95"/>
              </a:spcBef>
            </a:pPr>
            <a:r>
              <a:rPr lang="nl-BE" spc="85" dirty="0"/>
              <a:t>VOORTRAJECT</a:t>
            </a:r>
            <a:r>
              <a:rPr spc="105" dirty="0"/>
              <a:t> </a:t>
            </a:r>
            <a:r>
              <a:rPr spc="90" dirty="0"/>
              <a:t>HAVENSTUDIO</a:t>
            </a:r>
          </a:p>
        </p:txBody>
      </p:sp>
      <p:sp>
        <p:nvSpPr>
          <p:cNvPr id="4" name="object 4"/>
          <p:cNvSpPr/>
          <p:nvPr/>
        </p:nvSpPr>
        <p:spPr>
          <a:xfrm>
            <a:off x="484632" y="900937"/>
            <a:ext cx="6594475" cy="346075"/>
          </a:xfrm>
          <a:custGeom>
            <a:avLst/>
            <a:gdLst/>
            <a:ahLst/>
            <a:cxnLst/>
            <a:rect l="l" t="t" r="r" b="b"/>
            <a:pathLst>
              <a:path w="6594475" h="346075">
                <a:moveTo>
                  <a:pt x="6594094" y="0"/>
                </a:moveTo>
                <a:lnTo>
                  <a:pt x="6555994" y="0"/>
                </a:lnTo>
                <a:lnTo>
                  <a:pt x="6555994" y="38100"/>
                </a:lnTo>
                <a:lnTo>
                  <a:pt x="6555994" y="307848"/>
                </a:lnTo>
                <a:lnTo>
                  <a:pt x="38100" y="307848"/>
                </a:lnTo>
                <a:lnTo>
                  <a:pt x="38100" y="38100"/>
                </a:lnTo>
                <a:lnTo>
                  <a:pt x="6555994" y="38100"/>
                </a:lnTo>
                <a:lnTo>
                  <a:pt x="6555994" y="0"/>
                </a:lnTo>
                <a:lnTo>
                  <a:pt x="38100" y="0"/>
                </a:lnTo>
                <a:lnTo>
                  <a:pt x="0" y="0"/>
                </a:lnTo>
                <a:lnTo>
                  <a:pt x="0" y="38100"/>
                </a:lnTo>
                <a:lnTo>
                  <a:pt x="0" y="307848"/>
                </a:lnTo>
                <a:lnTo>
                  <a:pt x="0" y="345948"/>
                </a:lnTo>
                <a:lnTo>
                  <a:pt x="38100" y="345948"/>
                </a:lnTo>
                <a:lnTo>
                  <a:pt x="6555994" y="345948"/>
                </a:lnTo>
                <a:lnTo>
                  <a:pt x="6594094" y="345948"/>
                </a:lnTo>
                <a:lnTo>
                  <a:pt x="6594094" y="307848"/>
                </a:lnTo>
                <a:lnTo>
                  <a:pt x="6594094" y="38100"/>
                </a:lnTo>
                <a:lnTo>
                  <a:pt x="6594094" y="0"/>
                </a:lnTo>
                <a:close/>
              </a:path>
            </a:pathLst>
          </a:custGeom>
          <a:solidFill>
            <a:srgbClr val="009B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22731" y="1699894"/>
            <a:ext cx="6518275" cy="9525"/>
          </a:xfrm>
          <a:custGeom>
            <a:avLst/>
            <a:gdLst/>
            <a:ahLst/>
            <a:cxnLst/>
            <a:rect l="l" t="t" r="r" b="b"/>
            <a:pathLst>
              <a:path w="6518275" h="9525">
                <a:moveTo>
                  <a:pt x="6517894" y="0"/>
                </a:moveTo>
                <a:lnTo>
                  <a:pt x="0" y="0"/>
                </a:lnTo>
                <a:lnTo>
                  <a:pt x="0" y="9144"/>
                </a:lnTo>
                <a:lnTo>
                  <a:pt x="6517894" y="9144"/>
                </a:lnTo>
                <a:lnTo>
                  <a:pt x="6517894" y="0"/>
                </a:lnTo>
                <a:close/>
              </a:path>
            </a:pathLst>
          </a:custGeom>
          <a:solidFill>
            <a:srgbClr val="009B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90219" y="1617700"/>
            <a:ext cx="6421120" cy="1775460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840"/>
              </a:spcBef>
            </a:pPr>
            <a:r>
              <a:rPr sz="1100" spc="45" dirty="0">
                <a:solidFill>
                  <a:srgbClr val="009BAC"/>
                </a:solidFill>
                <a:latin typeface="Arial"/>
                <a:cs typeface="Arial"/>
              </a:rPr>
              <a:t>WELKOM</a:t>
            </a:r>
            <a:endParaRPr sz="1100" dirty="0">
              <a:latin typeface="Arial"/>
              <a:cs typeface="Arial"/>
            </a:endParaRPr>
          </a:p>
          <a:p>
            <a:pPr marL="50800">
              <a:lnSpc>
                <a:spcPct val="100000"/>
              </a:lnSpc>
              <a:spcBef>
                <a:spcPts val="745"/>
              </a:spcBef>
            </a:pPr>
            <a:r>
              <a:rPr sz="1100" dirty="0">
                <a:latin typeface="Arial"/>
                <a:cs typeface="Arial"/>
              </a:rPr>
              <a:t>Welkom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in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wondere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wereld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van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onze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haven!</a:t>
            </a:r>
            <a:endParaRPr sz="1100" dirty="0">
              <a:latin typeface="Arial"/>
              <a:cs typeface="Arial"/>
            </a:endParaRPr>
          </a:p>
          <a:p>
            <a:pPr marL="50800" marR="43180">
              <a:lnSpc>
                <a:spcPct val="110400"/>
              </a:lnSpc>
              <a:spcBef>
                <a:spcPts val="595"/>
              </a:spcBef>
            </a:pPr>
            <a:r>
              <a:rPr lang="nl-BE" sz="1100" dirty="0">
                <a:latin typeface="Arial"/>
                <a:cs typeface="Arial"/>
              </a:rPr>
              <a:t>Dit voortraject </a:t>
            </a:r>
            <a:r>
              <a:rPr sz="1100" dirty="0">
                <a:latin typeface="Arial"/>
                <a:cs typeface="Arial"/>
              </a:rPr>
              <a:t>is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een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intro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bij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workshop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in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Havenstudio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van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het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Havencentrum. We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onderzoeken </a:t>
            </a:r>
            <a:r>
              <a:rPr sz="1100" dirty="0">
                <a:latin typeface="Arial"/>
                <a:cs typeface="Arial"/>
              </a:rPr>
              <a:t>containers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weg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die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die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afleggen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om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onze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Antwerpse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haven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bereiken.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Daarnaast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zetten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we </a:t>
            </a:r>
            <a:r>
              <a:rPr sz="1100" dirty="0">
                <a:latin typeface="Arial"/>
                <a:cs typeface="Arial"/>
              </a:rPr>
              <a:t>enkele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stappen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in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wereld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van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automatisatie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waarbij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je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programmeervaardigheden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koppelen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aan </a:t>
            </a:r>
            <a:r>
              <a:rPr sz="1100" dirty="0">
                <a:latin typeface="Arial"/>
                <a:cs typeface="Arial"/>
              </a:rPr>
              <a:t>de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LEGO</a:t>
            </a:r>
            <a:r>
              <a:rPr sz="1050" baseline="31746" dirty="0">
                <a:latin typeface="Arial"/>
                <a:cs typeface="Arial"/>
              </a:rPr>
              <a:t>®</a:t>
            </a:r>
            <a:r>
              <a:rPr sz="1050" spc="135" baseline="31746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-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robots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in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onze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Havenstudio.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Veel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succes!</a:t>
            </a:r>
            <a:endParaRPr sz="11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45"/>
              </a:spcBef>
            </a:pPr>
            <a:endParaRPr sz="1100" dirty="0">
              <a:latin typeface="Arial"/>
              <a:cs typeface="Arial"/>
            </a:endParaRPr>
          </a:p>
          <a:p>
            <a:pPr marR="789305" algn="ctr">
              <a:lnSpc>
                <a:spcPct val="100000"/>
              </a:lnSpc>
            </a:pPr>
            <a:r>
              <a:rPr sz="1100" spc="45" dirty="0">
                <a:solidFill>
                  <a:srgbClr val="009BAC"/>
                </a:solidFill>
                <a:latin typeface="Arial"/>
                <a:cs typeface="Arial"/>
              </a:rPr>
              <a:t>LESVERLOOP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771267" y="3187572"/>
            <a:ext cx="4269740" cy="9525"/>
          </a:xfrm>
          <a:custGeom>
            <a:avLst/>
            <a:gdLst/>
            <a:ahLst/>
            <a:cxnLst/>
            <a:rect l="l" t="t" r="r" b="b"/>
            <a:pathLst>
              <a:path w="4269740" h="9525">
                <a:moveTo>
                  <a:pt x="4269358" y="0"/>
                </a:moveTo>
                <a:lnTo>
                  <a:pt x="0" y="0"/>
                </a:lnTo>
                <a:lnTo>
                  <a:pt x="0" y="9143"/>
                </a:lnTo>
                <a:lnTo>
                  <a:pt x="4269358" y="9143"/>
                </a:lnTo>
                <a:lnTo>
                  <a:pt x="4269358" y="0"/>
                </a:lnTo>
                <a:close/>
              </a:path>
            </a:pathLst>
          </a:custGeom>
          <a:solidFill>
            <a:srgbClr val="009B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776854" y="3443706"/>
            <a:ext cx="159385" cy="9493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10300"/>
              </a:lnSpc>
              <a:spcBef>
                <a:spcPts val="95"/>
              </a:spcBef>
            </a:pPr>
            <a:r>
              <a:rPr sz="1100" spc="-50" dirty="0">
                <a:latin typeface="Arial"/>
                <a:cs typeface="Arial"/>
              </a:rPr>
              <a:t>I</a:t>
            </a:r>
            <a:r>
              <a:rPr sz="1100" spc="500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II III IV </a:t>
            </a:r>
            <a:r>
              <a:rPr sz="1100" spc="-50" dirty="0">
                <a:latin typeface="Arial"/>
                <a:cs typeface="Arial"/>
              </a:rPr>
              <a:t>V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226435" y="3443706"/>
            <a:ext cx="2350135" cy="949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26084">
              <a:lnSpc>
                <a:spcPct val="110000"/>
              </a:lnSpc>
              <a:spcBef>
                <a:spcPts val="100"/>
              </a:spcBef>
            </a:pPr>
            <a:r>
              <a:rPr sz="1100" dirty="0">
                <a:latin typeface="Arial"/>
                <a:cs typeface="Arial"/>
              </a:rPr>
              <a:t>De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wereld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rond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met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containers </a:t>
            </a:r>
            <a:r>
              <a:rPr sz="1100" dirty="0">
                <a:latin typeface="Arial"/>
                <a:cs typeface="Arial"/>
              </a:rPr>
              <a:t>Met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sensoren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motoren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100" dirty="0">
                <a:latin typeface="Arial"/>
                <a:cs typeface="Arial"/>
              </a:rPr>
              <a:t>Langs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Schelde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naar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haven</a:t>
            </a:r>
            <a:endParaRPr sz="1100" dirty="0">
              <a:latin typeface="Arial"/>
              <a:cs typeface="Arial"/>
            </a:endParaRPr>
          </a:p>
          <a:p>
            <a:pPr marL="12700" marR="5080">
              <a:lnSpc>
                <a:spcPct val="110000"/>
              </a:lnSpc>
              <a:spcBef>
                <a:spcPts val="10"/>
              </a:spcBef>
            </a:pPr>
            <a:r>
              <a:rPr sz="1100" dirty="0">
                <a:latin typeface="Arial"/>
                <a:cs typeface="Arial"/>
              </a:rPr>
              <a:t>Uitdaging: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op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autopilot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naar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haven </a:t>
            </a:r>
            <a:r>
              <a:rPr sz="1100" dirty="0">
                <a:latin typeface="Arial"/>
                <a:cs typeface="Arial"/>
              </a:rPr>
              <a:t>Goed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opgelet?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Quiztijd!</a:t>
            </a:r>
            <a:endParaRPr sz="1100" dirty="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7512" y="3172053"/>
            <a:ext cx="2009487" cy="1594472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2603182" y="4968380"/>
            <a:ext cx="2350135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nl-BE" spc="-10" dirty="0"/>
              <a:t>VOORTRAJECT</a:t>
            </a:r>
            <a:r>
              <a:rPr spc="5" dirty="0"/>
              <a:t> </a:t>
            </a:r>
            <a:r>
              <a:rPr dirty="0"/>
              <a:t>–</a:t>
            </a:r>
            <a:r>
              <a:rPr spc="5" dirty="0"/>
              <a:t> </a:t>
            </a:r>
            <a:r>
              <a:rPr spc="-10" dirty="0"/>
              <a:t>Havenstudio</a:t>
            </a:r>
            <a:r>
              <a:rPr spc="10" dirty="0"/>
              <a:t> </a:t>
            </a:r>
            <a:r>
              <a:rPr dirty="0"/>
              <a:t>–</a:t>
            </a:r>
            <a:r>
              <a:rPr spc="5" dirty="0"/>
              <a:t> </a:t>
            </a:r>
            <a:r>
              <a:rPr dirty="0"/>
              <a:t>p</a:t>
            </a:r>
            <a:r>
              <a:rPr spc="5" dirty="0"/>
              <a:t> </a:t>
            </a:r>
            <a:fld id="{81D60167-4931-47E6-BA6A-407CBD079E47}" type="slidenum">
              <a:rPr spc="-25" dirty="0"/>
              <a:pPr marL="12700" algn="ctr">
                <a:lnSpc>
                  <a:spcPct val="100000"/>
                </a:lnSpc>
              </a:pPr>
              <a:t>2</a:t>
            </a:fld>
            <a:endParaRPr spc="-25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6094" y="1357540"/>
            <a:ext cx="2619375" cy="350647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522731" y="939037"/>
            <a:ext cx="6518275" cy="269875"/>
          </a:xfrm>
          <a:custGeom>
            <a:avLst/>
            <a:gdLst/>
            <a:ahLst/>
            <a:cxnLst/>
            <a:rect l="l" t="t" r="r" b="b"/>
            <a:pathLst>
              <a:path w="6518275" h="269875">
                <a:moveTo>
                  <a:pt x="6517894" y="0"/>
                </a:moveTo>
                <a:lnTo>
                  <a:pt x="0" y="0"/>
                </a:lnTo>
                <a:lnTo>
                  <a:pt x="0" y="269748"/>
                </a:lnTo>
                <a:lnTo>
                  <a:pt x="6517894" y="269748"/>
                </a:lnTo>
                <a:lnTo>
                  <a:pt x="6517894" y="0"/>
                </a:lnTo>
                <a:close/>
              </a:path>
            </a:pathLst>
          </a:custGeom>
          <a:solidFill>
            <a:srgbClr val="009B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6515">
              <a:lnSpc>
                <a:spcPct val="100000"/>
              </a:lnSpc>
              <a:spcBef>
                <a:spcPts val="95"/>
              </a:spcBef>
              <a:tabLst>
                <a:tab pos="506730" algn="l"/>
              </a:tabLst>
            </a:pPr>
            <a:r>
              <a:rPr spc="70" dirty="0"/>
              <a:t>III</a:t>
            </a:r>
            <a:r>
              <a:rPr dirty="0"/>
              <a:t>	</a:t>
            </a:r>
            <a:r>
              <a:rPr spc="100" dirty="0"/>
              <a:t>LANGS</a:t>
            </a:r>
            <a:r>
              <a:rPr spc="150" dirty="0"/>
              <a:t> </a:t>
            </a:r>
            <a:r>
              <a:rPr dirty="0"/>
              <a:t>DE</a:t>
            </a:r>
            <a:r>
              <a:rPr spc="150" dirty="0"/>
              <a:t> </a:t>
            </a:r>
            <a:r>
              <a:rPr spc="85" dirty="0"/>
              <a:t>SCHELDE</a:t>
            </a:r>
            <a:r>
              <a:rPr spc="155" dirty="0"/>
              <a:t> </a:t>
            </a:r>
            <a:r>
              <a:rPr spc="105" dirty="0"/>
              <a:t>NAAR</a:t>
            </a:r>
            <a:r>
              <a:rPr spc="170" dirty="0"/>
              <a:t> </a:t>
            </a:r>
            <a:r>
              <a:rPr dirty="0"/>
              <a:t>DE</a:t>
            </a:r>
            <a:r>
              <a:rPr spc="150" dirty="0"/>
              <a:t> </a:t>
            </a:r>
            <a:r>
              <a:rPr spc="95" dirty="0"/>
              <a:t>HAVEN</a:t>
            </a:r>
          </a:p>
        </p:txBody>
      </p:sp>
      <p:sp>
        <p:nvSpPr>
          <p:cNvPr id="5" name="object 5"/>
          <p:cNvSpPr/>
          <p:nvPr/>
        </p:nvSpPr>
        <p:spPr>
          <a:xfrm>
            <a:off x="484632" y="900937"/>
            <a:ext cx="6594475" cy="346075"/>
          </a:xfrm>
          <a:custGeom>
            <a:avLst/>
            <a:gdLst/>
            <a:ahLst/>
            <a:cxnLst/>
            <a:rect l="l" t="t" r="r" b="b"/>
            <a:pathLst>
              <a:path w="6594475" h="346075">
                <a:moveTo>
                  <a:pt x="6594094" y="0"/>
                </a:moveTo>
                <a:lnTo>
                  <a:pt x="6555994" y="0"/>
                </a:lnTo>
                <a:lnTo>
                  <a:pt x="6555994" y="38100"/>
                </a:lnTo>
                <a:lnTo>
                  <a:pt x="6555994" y="307848"/>
                </a:lnTo>
                <a:lnTo>
                  <a:pt x="38100" y="307848"/>
                </a:lnTo>
                <a:lnTo>
                  <a:pt x="38100" y="38100"/>
                </a:lnTo>
                <a:lnTo>
                  <a:pt x="6555994" y="38100"/>
                </a:lnTo>
                <a:lnTo>
                  <a:pt x="6555994" y="0"/>
                </a:lnTo>
                <a:lnTo>
                  <a:pt x="38100" y="0"/>
                </a:lnTo>
                <a:lnTo>
                  <a:pt x="0" y="0"/>
                </a:lnTo>
                <a:lnTo>
                  <a:pt x="0" y="38100"/>
                </a:lnTo>
                <a:lnTo>
                  <a:pt x="0" y="307848"/>
                </a:lnTo>
                <a:lnTo>
                  <a:pt x="0" y="345948"/>
                </a:lnTo>
                <a:lnTo>
                  <a:pt x="38100" y="345948"/>
                </a:lnTo>
                <a:lnTo>
                  <a:pt x="6555994" y="345948"/>
                </a:lnTo>
                <a:lnTo>
                  <a:pt x="6594094" y="345948"/>
                </a:lnTo>
                <a:lnTo>
                  <a:pt x="6594094" y="307848"/>
                </a:lnTo>
                <a:lnTo>
                  <a:pt x="6594094" y="38100"/>
                </a:lnTo>
                <a:lnTo>
                  <a:pt x="6594094" y="0"/>
                </a:lnTo>
                <a:close/>
              </a:path>
            </a:pathLst>
          </a:custGeom>
          <a:solidFill>
            <a:srgbClr val="009B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231514" y="1438909"/>
            <a:ext cx="3808095" cy="9525"/>
          </a:xfrm>
          <a:custGeom>
            <a:avLst/>
            <a:gdLst/>
            <a:ahLst/>
            <a:cxnLst/>
            <a:rect l="l" t="t" r="r" b="b"/>
            <a:pathLst>
              <a:path w="3808095" h="9525">
                <a:moveTo>
                  <a:pt x="3807587" y="0"/>
                </a:moveTo>
                <a:lnTo>
                  <a:pt x="0" y="0"/>
                </a:lnTo>
                <a:lnTo>
                  <a:pt x="0" y="9144"/>
                </a:lnTo>
                <a:lnTo>
                  <a:pt x="3807587" y="9144"/>
                </a:lnTo>
                <a:lnTo>
                  <a:pt x="3807587" y="0"/>
                </a:lnTo>
                <a:close/>
              </a:path>
            </a:pathLst>
          </a:custGeom>
          <a:solidFill>
            <a:srgbClr val="009B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237102" y="1357858"/>
            <a:ext cx="3787140" cy="3163570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35"/>
              </a:spcBef>
            </a:pPr>
            <a:r>
              <a:rPr sz="1100" dirty="0">
                <a:solidFill>
                  <a:srgbClr val="009BAC"/>
                </a:solidFill>
                <a:latin typeface="Arial"/>
                <a:cs typeface="Arial"/>
              </a:rPr>
              <a:t>EEN</a:t>
            </a:r>
            <a:r>
              <a:rPr sz="1100" spc="204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spc="55" dirty="0">
                <a:solidFill>
                  <a:srgbClr val="009BAC"/>
                </a:solidFill>
                <a:latin typeface="Arial"/>
                <a:cs typeface="Arial"/>
              </a:rPr>
              <a:t>UITSTEKENDE</a:t>
            </a:r>
            <a:r>
              <a:rPr sz="1100" spc="210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spc="55" dirty="0">
                <a:solidFill>
                  <a:srgbClr val="009BAC"/>
                </a:solidFill>
                <a:latin typeface="Arial"/>
                <a:cs typeface="Arial"/>
              </a:rPr>
              <a:t>LIGGING</a:t>
            </a:r>
            <a:endParaRPr sz="1100">
              <a:latin typeface="Arial"/>
              <a:cs typeface="Arial"/>
            </a:endParaRPr>
          </a:p>
          <a:p>
            <a:pPr marL="12700" marR="145415">
              <a:lnSpc>
                <a:spcPct val="110300"/>
              </a:lnSpc>
              <a:spcBef>
                <a:spcPts val="595"/>
              </a:spcBef>
            </a:pPr>
            <a:r>
              <a:rPr sz="1100" dirty="0">
                <a:latin typeface="Arial"/>
                <a:cs typeface="Arial"/>
              </a:rPr>
              <a:t>Geen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enkele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zeehaven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ligt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zo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diep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Europa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als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de </a:t>
            </a:r>
            <a:r>
              <a:rPr sz="1100" dirty="0">
                <a:latin typeface="Arial"/>
                <a:cs typeface="Arial"/>
              </a:rPr>
              <a:t>Antwerpse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haven.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Namelijk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80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km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landinwaarts</a:t>
            </a:r>
            <a:r>
              <a:rPr sz="1100" dirty="0">
                <a:latin typeface="Arial"/>
                <a:cs typeface="Arial"/>
              </a:rPr>
              <a:t>!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Dit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zorgt </a:t>
            </a:r>
            <a:r>
              <a:rPr sz="1100" dirty="0">
                <a:latin typeface="Arial"/>
                <a:cs typeface="Arial"/>
              </a:rPr>
              <a:t>voor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enkele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uitdagingen,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maar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biedt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vooral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heel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veel </a:t>
            </a:r>
            <a:r>
              <a:rPr sz="1100" spc="-10" dirty="0">
                <a:latin typeface="Arial"/>
                <a:cs typeface="Arial"/>
              </a:rPr>
              <a:t>voordelen!</a:t>
            </a:r>
            <a:endParaRPr sz="1100">
              <a:latin typeface="Arial"/>
              <a:cs typeface="Arial"/>
            </a:endParaRPr>
          </a:p>
          <a:p>
            <a:pPr marL="362585" indent="-349885">
              <a:lnSpc>
                <a:spcPct val="100000"/>
              </a:lnSpc>
              <a:spcBef>
                <a:spcPts val="735"/>
              </a:spcBef>
              <a:buFont typeface="Wingdings"/>
              <a:buChar char=""/>
              <a:tabLst>
                <a:tab pos="362585" algn="l"/>
              </a:tabLst>
            </a:pPr>
            <a:r>
              <a:rPr sz="1100" dirty="0">
                <a:latin typeface="Arial"/>
                <a:cs typeface="Arial"/>
              </a:rPr>
              <a:t>Ongeveer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60%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van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alle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Europese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consumenten</a:t>
            </a:r>
            <a:endParaRPr sz="1100">
              <a:latin typeface="Arial"/>
              <a:cs typeface="Arial"/>
            </a:endParaRPr>
          </a:p>
          <a:p>
            <a:pPr marL="363220">
              <a:lnSpc>
                <a:spcPct val="100000"/>
              </a:lnSpc>
              <a:spcBef>
                <a:spcPts val="145"/>
              </a:spcBef>
            </a:pPr>
            <a:r>
              <a:rPr sz="1100" dirty="0">
                <a:latin typeface="Arial"/>
                <a:cs typeface="Arial"/>
              </a:rPr>
              <a:t>woont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in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een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straal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van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500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km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rond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de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haven</a:t>
            </a:r>
            <a:r>
              <a:rPr sz="1100" spc="-10" dirty="0">
                <a:latin typeface="Arial"/>
                <a:cs typeface="Arial"/>
              </a:rPr>
              <a:t>.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80"/>
              </a:spcBef>
            </a:pPr>
            <a:endParaRPr sz="1100">
              <a:latin typeface="Arial"/>
              <a:cs typeface="Arial"/>
            </a:endParaRPr>
          </a:p>
          <a:p>
            <a:pPr marL="363220" marR="28575" indent="-350520">
              <a:lnSpc>
                <a:spcPct val="110300"/>
              </a:lnSpc>
              <a:spcBef>
                <a:spcPts val="5"/>
              </a:spcBef>
              <a:buFont typeface="Wingdings"/>
              <a:buChar char=""/>
              <a:tabLst>
                <a:tab pos="363220" algn="l"/>
              </a:tabLst>
            </a:pPr>
            <a:r>
              <a:rPr sz="1100" dirty="0">
                <a:latin typeface="Arial"/>
                <a:cs typeface="Arial"/>
              </a:rPr>
              <a:t>Door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zijn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ligging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kunnen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goederen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recht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naar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het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b="1" spc="-20" dirty="0">
                <a:latin typeface="Arial"/>
                <a:cs typeface="Arial"/>
              </a:rPr>
              <a:t>hart </a:t>
            </a:r>
            <a:r>
              <a:rPr sz="1100" b="1" dirty="0">
                <a:latin typeface="Arial"/>
                <a:cs typeface="Arial"/>
              </a:rPr>
              <a:t>van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consumerend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Europa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gebracht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worden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met </a:t>
            </a:r>
            <a:r>
              <a:rPr sz="1100" dirty="0">
                <a:latin typeface="Arial"/>
                <a:cs typeface="Arial"/>
              </a:rPr>
              <a:t>behulp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van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grote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schepen.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Dit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is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zowel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economisch </a:t>
            </a:r>
            <a:r>
              <a:rPr sz="1100" b="1" dirty="0">
                <a:latin typeface="Arial"/>
                <a:cs typeface="Arial"/>
              </a:rPr>
              <a:t>als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ecologisch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een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groot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voordee</a:t>
            </a:r>
            <a:r>
              <a:rPr sz="1100" spc="-10" dirty="0">
                <a:latin typeface="Arial"/>
                <a:cs typeface="Arial"/>
              </a:rPr>
              <a:t>l.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75"/>
              </a:spcBef>
              <a:buFont typeface="Wingdings"/>
              <a:buChar char=""/>
            </a:pPr>
            <a:endParaRPr sz="1100">
              <a:latin typeface="Arial"/>
              <a:cs typeface="Arial"/>
            </a:endParaRPr>
          </a:p>
          <a:p>
            <a:pPr marL="363220" marR="5080" indent="-350520">
              <a:lnSpc>
                <a:spcPct val="95900"/>
              </a:lnSpc>
              <a:buFont typeface="Wingdings"/>
              <a:buChar char=""/>
              <a:tabLst>
                <a:tab pos="363220" algn="l"/>
              </a:tabLst>
            </a:pPr>
            <a:r>
              <a:rPr sz="1100" dirty="0">
                <a:latin typeface="Arial"/>
                <a:cs typeface="Arial"/>
              </a:rPr>
              <a:t>De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grootste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uitdaging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vormt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route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over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de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Schelde </a:t>
            </a:r>
            <a:r>
              <a:rPr sz="1100" dirty="0">
                <a:latin typeface="Arial"/>
                <a:cs typeface="Arial"/>
              </a:rPr>
              <a:t>met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grote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schepen.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Daarom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zorgen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loodsen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dat</a:t>
            </a:r>
            <a:r>
              <a:rPr sz="1100" spc="50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alle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schepen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veilig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haven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bereiken.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BB655CC5-AF40-BD79-09ED-F8CE8C384B6C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2545746" y="4953000"/>
            <a:ext cx="2465008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nl-BE" spc="-10" dirty="0"/>
              <a:t>VOORTRAJECT</a:t>
            </a:r>
            <a:r>
              <a:rPr spc="5" dirty="0"/>
              <a:t> </a:t>
            </a:r>
            <a:r>
              <a:rPr dirty="0"/>
              <a:t>–</a:t>
            </a:r>
            <a:r>
              <a:rPr spc="5" dirty="0"/>
              <a:t> </a:t>
            </a:r>
            <a:r>
              <a:rPr spc="-10" dirty="0"/>
              <a:t>Havenstudio</a:t>
            </a:r>
            <a:r>
              <a:rPr spc="10" dirty="0"/>
              <a:t> </a:t>
            </a:r>
            <a:r>
              <a:rPr dirty="0"/>
              <a:t>–</a:t>
            </a:r>
            <a:r>
              <a:rPr spc="5" dirty="0"/>
              <a:t> </a:t>
            </a:r>
            <a:r>
              <a:rPr dirty="0"/>
              <a:t>p</a:t>
            </a:r>
            <a:r>
              <a:rPr spc="5" dirty="0"/>
              <a:t> </a:t>
            </a:r>
            <a:fld id="{81D60167-4931-47E6-BA6A-407CBD079E47}" type="slidenum">
              <a:rPr spc="-25" dirty="0"/>
              <a:pPr marL="12700" algn="ctr">
                <a:lnSpc>
                  <a:spcPct val="100000"/>
                </a:lnSpc>
              </a:pPr>
              <a:t>20</a:t>
            </a:fld>
            <a:endParaRPr spc="-25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2186" y="1920049"/>
            <a:ext cx="6855459" cy="2962910"/>
            <a:chOff x="172186" y="1920049"/>
            <a:chExt cx="6855459" cy="29629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25395" y="1920049"/>
              <a:ext cx="4502150" cy="295401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2186" y="1974468"/>
              <a:ext cx="2245884" cy="80714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54207" y="2962264"/>
              <a:ext cx="1008547" cy="100846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07402" y="2796539"/>
              <a:ext cx="1296670" cy="1306195"/>
            </a:xfrm>
            <a:custGeom>
              <a:avLst/>
              <a:gdLst/>
              <a:ahLst/>
              <a:cxnLst/>
              <a:rect l="l" t="t" r="r" b="b"/>
              <a:pathLst>
                <a:path w="1296670" h="1306195">
                  <a:moveTo>
                    <a:pt x="224840" y="0"/>
                  </a:moveTo>
                  <a:lnTo>
                    <a:pt x="1071308" y="0"/>
                  </a:lnTo>
                  <a:lnTo>
                    <a:pt x="1116012" y="4571"/>
                  </a:lnTo>
                  <a:lnTo>
                    <a:pt x="1158430" y="17652"/>
                  </a:lnTo>
                  <a:lnTo>
                    <a:pt x="1196784" y="38481"/>
                  </a:lnTo>
                  <a:lnTo>
                    <a:pt x="1230185" y="66039"/>
                  </a:lnTo>
                  <a:lnTo>
                    <a:pt x="1257744" y="99440"/>
                  </a:lnTo>
                  <a:lnTo>
                    <a:pt x="1278572" y="137794"/>
                  </a:lnTo>
                  <a:lnTo>
                    <a:pt x="1291653" y="180212"/>
                  </a:lnTo>
                  <a:lnTo>
                    <a:pt x="1296225" y="224916"/>
                  </a:lnTo>
                  <a:lnTo>
                    <a:pt x="1296225" y="1080770"/>
                  </a:lnTo>
                  <a:lnTo>
                    <a:pt x="1291653" y="1125473"/>
                  </a:lnTo>
                  <a:lnTo>
                    <a:pt x="1278572" y="1167892"/>
                  </a:lnTo>
                  <a:lnTo>
                    <a:pt x="1257744" y="1206245"/>
                  </a:lnTo>
                  <a:lnTo>
                    <a:pt x="1230185" y="1239520"/>
                  </a:lnTo>
                  <a:lnTo>
                    <a:pt x="1196784" y="1267117"/>
                  </a:lnTo>
                  <a:lnTo>
                    <a:pt x="1158430" y="1287932"/>
                  </a:lnTo>
                  <a:lnTo>
                    <a:pt x="1116012" y="1301089"/>
                  </a:lnTo>
                  <a:lnTo>
                    <a:pt x="1071308" y="1305598"/>
                  </a:lnTo>
                  <a:lnTo>
                    <a:pt x="224840" y="1305598"/>
                  </a:lnTo>
                  <a:lnTo>
                    <a:pt x="180111" y="1301089"/>
                  </a:lnTo>
                  <a:lnTo>
                    <a:pt x="137744" y="1287932"/>
                  </a:lnTo>
                  <a:lnTo>
                    <a:pt x="99402" y="1267117"/>
                  </a:lnTo>
                  <a:lnTo>
                    <a:pt x="66014" y="1239520"/>
                  </a:lnTo>
                  <a:lnTo>
                    <a:pt x="38468" y="1206245"/>
                  </a:lnTo>
                  <a:lnTo>
                    <a:pt x="17665" y="1167892"/>
                  </a:lnTo>
                  <a:lnTo>
                    <a:pt x="4508" y="1125473"/>
                  </a:lnTo>
                  <a:lnTo>
                    <a:pt x="0" y="1080770"/>
                  </a:lnTo>
                  <a:lnTo>
                    <a:pt x="0" y="224916"/>
                  </a:lnTo>
                  <a:lnTo>
                    <a:pt x="4508" y="180212"/>
                  </a:lnTo>
                  <a:lnTo>
                    <a:pt x="17665" y="137794"/>
                  </a:lnTo>
                  <a:lnTo>
                    <a:pt x="38468" y="99440"/>
                  </a:lnTo>
                  <a:lnTo>
                    <a:pt x="66014" y="66039"/>
                  </a:lnTo>
                  <a:lnTo>
                    <a:pt x="99402" y="38481"/>
                  </a:lnTo>
                  <a:lnTo>
                    <a:pt x="137744" y="17652"/>
                  </a:lnTo>
                  <a:lnTo>
                    <a:pt x="180111" y="4571"/>
                  </a:lnTo>
                  <a:lnTo>
                    <a:pt x="224840" y="0"/>
                  </a:lnTo>
                  <a:close/>
                </a:path>
              </a:pathLst>
            </a:custGeom>
            <a:ln w="28575">
              <a:solidFill>
                <a:srgbClr val="009B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522731" y="902461"/>
            <a:ext cx="6518275" cy="9525"/>
          </a:xfrm>
          <a:custGeom>
            <a:avLst/>
            <a:gdLst/>
            <a:ahLst/>
            <a:cxnLst/>
            <a:rect l="l" t="t" r="r" b="b"/>
            <a:pathLst>
              <a:path w="6518275" h="9525">
                <a:moveTo>
                  <a:pt x="6517894" y="0"/>
                </a:moveTo>
                <a:lnTo>
                  <a:pt x="0" y="0"/>
                </a:lnTo>
                <a:lnTo>
                  <a:pt x="0" y="9144"/>
                </a:lnTo>
                <a:lnTo>
                  <a:pt x="6517894" y="9144"/>
                </a:lnTo>
                <a:lnTo>
                  <a:pt x="6517894" y="0"/>
                </a:lnTo>
                <a:close/>
              </a:path>
            </a:pathLst>
          </a:custGeom>
          <a:solidFill>
            <a:srgbClr val="009B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28319" y="821791"/>
            <a:ext cx="6153785" cy="916305"/>
          </a:xfrm>
          <a:prstGeom prst="rect">
            <a:avLst/>
          </a:prstGeom>
        </p:spPr>
        <p:txBody>
          <a:bodyPr vert="horz" wrap="square" lIns="0" tIns="1054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sz="1100" dirty="0">
                <a:solidFill>
                  <a:srgbClr val="009BAC"/>
                </a:solidFill>
                <a:latin typeface="Arial"/>
                <a:cs typeface="Arial"/>
              </a:rPr>
              <a:t>MET</a:t>
            </a:r>
            <a:r>
              <a:rPr sz="1100" spc="204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009BAC"/>
                </a:solidFill>
                <a:latin typeface="Arial"/>
                <a:cs typeface="Arial"/>
              </a:rPr>
              <a:t>EEN</a:t>
            </a:r>
            <a:r>
              <a:rPr sz="1100" spc="204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spc="55" dirty="0">
                <a:solidFill>
                  <a:srgbClr val="009BAC"/>
                </a:solidFill>
                <a:latin typeface="Arial"/>
                <a:cs typeface="Arial"/>
              </a:rPr>
              <a:t>LOODS</a:t>
            </a:r>
            <a:r>
              <a:rPr sz="1100" spc="200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009BAC"/>
                </a:solidFill>
                <a:latin typeface="Arial"/>
                <a:cs typeface="Arial"/>
              </a:rPr>
              <a:t>DE</a:t>
            </a:r>
            <a:r>
              <a:rPr sz="1100" spc="215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spc="50" dirty="0">
                <a:solidFill>
                  <a:srgbClr val="009BAC"/>
                </a:solidFill>
                <a:latin typeface="Arial"/>
                <a:cs typeface="Arial"/>
              </a:rPr>
              <a:t>SCHELDE</a:t>
            </a:r>
            <a:r>
              <a:rPr sz="1100" spc="200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spc="-25" dirty="0">
                <a:solidFill>
                  <a:srgbClr val="009BAC"/>
                </a:solidFill>
                <a:latin typeface="Arial"/>
                <a:cs typeface="Arial"/>
              </a:rPr>
              <a:t>OP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ct val="110100"/>
              </a:lnSpc>
              <a:spcBef>
                <a:spcPts val="600"/>
              </a:spcBef>
            </a:pPr>
            <a:r>
              <a:rPr sz="1100" dirty="0">
                <a:latin typeface="Arial"/>
                <a:cs typeface="Arial"/>
              </a:rPr>
              <a:t>Reeds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vanop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Noordzee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wordt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een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schip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begeleid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door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een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loods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naar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monding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van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de </a:t>
            </a:r>
            <a:r>
              <a:rPr sz="1100" dirty="0">
                <a:latin typeface="Arial"/>
                <a:cs typeface="Arial"/>
              </a:rPr>
              <a:t>Westerschelde.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Bij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Vlissingen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stapt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een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rivierloods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op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om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het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schip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veilig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langs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Schelde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naar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de </a:t>
            </a:r>
            <a:r>
              <a:rPr sz="1100" dirty="0">
                <a:latin typeface="Arial"/>
                <a:cs typeface="Arial"/>
              </a:rPr>
              <a:t>haven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te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loodsen.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93851" y="4155135"/>
            <a:ext cx="1765300" cy="51562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05410" marR="5080" indent="-93345">
              <a:lnSpc>
                <a:spcPts val="1270"/>
              </a:lnSpc>
              <a:spcBef>
                <a:spcPts val="185"/>
              </a:spcBef>
            </a:pPr>
            <a:r>
              <a:rPr sz="11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5"/>
              </a:rPr>
              <a:t>(314)</a:t>
            </a:r>
            <a:r>
              <a:rPr sz="1100" u="sng" spc="-3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5"/>
              </a:rPr>
              <a:t> </a:t>
            </a:r>
            <a:r>
              <a:rPr sz="11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5"/>
              </a:rPr>
              <a:t>HMM</a:t>
            </a:r>
            <a:r>
              <a:rPr sz="1100" u="sng" spc="-3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5"/>
              </a:rPr>
              <a:t> </a:t>
            </a:r>
            <a:r>
              <a:rPr sz="11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5"/>
              </a:rPr>
              <a:t>GAON</a:t>
            </a:r>
            <a:r>
              <a:rPr sz="1100" u="sng" spc="-4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5"/>
              </a:rPr>
              <a:t> </a:t>
            </a:r>
            <a:r>
              <a:rPr sz="11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5"/>
              </a:rPr>
              <a:t>calling</a:t>
            </a:r>
            <a:r>
              <a:rPr sz="1100" u="sng" spc="-2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5"/>
              </a:rPr>
              <a:t> at</a:t>
            </a:r>
            <a:r>
              <a:rPr sz="1100" spc="-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1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5"/>
              </a:rPr>
              <a:t>@PortofAntwerpBruges</a:t>
            </a:r>
            <a:r>
              <a:rPr sz="1100" u="sng" spc="12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5"/>
              </a:rPr>
              <a:t> </a:t>
            </a:r>
            <a:r>
              <a:rPr sz="1100" u="sng" spc="-5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5"/>
              </a:rPr>
              <a:t>-</a:t>
            </a:r>
            <a:endParaRPr sz="1100" dirty="0">
              <a:latin typeface="Arial"/>
              <a:cs typeface="Arial"/>
            </a:endParaRPr>
          </a:p>
          <a:p>
            <a:pPr marL="599440">
              <a:lnSpc>
                <a:spcPts val="1230"/>
              </a:lnSpc>
            </a:pPr>
            <a:r>
              <a:rPr sz="11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5"/>
              </a:rPr>
              <a:t>YouTube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681854" y="4429988"/>
            <a:ext cx="2348230" cy="26987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3180" rIns="0" bIns="0" rtlCol="0">
            <a:spAutoFit/>
          </a:bodyPr>
          <a:lstStyle/>
          <a:p>
            <a:pPr marL="116205">
              <a:lnSpc>
                <a:spcPct val="100000"/>
              </a:lnSpc>
              <a:spcBef>
                <a:spcPts val="340"/>
              </a:spcBef>
            </a:pPr>
            <a:r>
              <a:rPr sz="1000" dirty="0">
                <a:latin typeface="Arial"/>
                <a:cs typeface="Arial"/>
              </a:rPr>
              <a:t>Bron: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6"/>
              </a:rPr>
              <a:t>https://www.agentschapmdk.be/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0656D4AA-172F-B219-EA13-A65F85D34F2E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2545746" y="4953000"/>
            <a:ext cx="2465008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nl-BE" spc="-10" dirty="0"/>
              <a:t>VOORTRAJECT</a:t>
            </a:r>
            <a:r>
              <a:rPr spc="5" dirty="0"/>
              <a:t> </a:t>
            </a:r>
            <a:r>
              <a:rPr dirty="0"/>
              <a:t>–</a:t>
            </a:r>
            <a:r>
              <a:rPr spc="5" dirty="0"/>
              <a:t> </a:t>
            </a:r>
            <a:r>
              <a:rPr spc="-10" dirty="0"/>
              <a:t>Havenstudio</a:t>
            </a:r>
            <a:r>
              <a:rPr spc="10" dirty="0"/>
              <a:t> </a:t>
            </a:r>
            <a:r>
              <a:rPr dirty="0"/>
              <a:t>–</a:t>
            </a:r>
            <a:r>
              <a:rPr spc="5" dirty="0"/>
              <a:t> </a:t>
            </a:r>
            <a:r>
              <a:rPr dirty="0"/>
              <a:t>p</a:t>
            </a:r>
            <a:r>
              <a:rPr spc="5" dirty="0"/>
              <a:t> </a:t>
            </a:r>
            <a:fld id="{81D60167-4931-47E6-BA6A-407CBD079E47}" type="slidenum">
              <a:rPr spc="-25" dirty="0"/>
              <a:pPr marL="12700" algn="ctr">
                <a:lnSpc>
                  <a:spcPct val="100000"/>
                </a:lnSpc>
              </a:pPr>
              <a:t>21</a:t>
            </a:fld>
            <a:endParaRPr spc="-25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2731" y="902461"/>
            <a:ext cx="6518275" cy="9525"/>
          </a:xfrm>
          <a:custGeom>
            <a:avLst/>
            <a:gdLst/>
            <a:ahLst/>
            <a:cxnLst/>
            <a:rect l="l" t="t" r="r" b="b"/>
            <a:pathLst>
              <a:path w="6518275" h="9525">
                <a:moveTo>
                  <a:pt x="6517894" y="0"/>
                </a:moveTo>
                <a:lnTo>
                  <a:pt x="0" y="0"/>
                </a:lnTo>
                <a:lnTo>
                  <a:pt x="0" y="9144"/>
                </a:lnTo>
                <a:lnTo>
                  <a:pt x="6517894" y="9144"/>
                </a:lnTo>
                <a:lnTo>
                  <a:pt x="6517894" y="0"/>
                </a:lnTo>
                <a:close/>
              </a:path>
            </a:pathLst>
          </a:custGeom>
          <a:solidFill>
            <a:srgbClr val="009B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28319" y="821791"/>
            <a:ext cx="3653154" cy="2101850"/>
          </a:xfrm>
          <a:prstGeom prst="rect">
            <a:avLst/>
          </a:prstGeom>
        </p:spPr>
        <p:txBody>
          <a:bodyPr vert="horz" wrap="square" lIns="0" tIns="1054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sz="1100" dirty="0">
                <a:solidFill>
                  <a:srgbClr val="009BAC"/>
                </a:solidFill>
                <a:latin typeface="Arial"/>
                <a:cs typeface="Arial"/>
              </a:rPr>
              <a:t>DE</a:t>
            </a:r>
            <a:r>
              <a:rPr sz="1100" spc="165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spc="55" dirty="0">
                <a:solidFill>
                  <a:srgbClr val="009BAC"/>
                </a:solidFill>
                <a:latin typeface="Arial"/>
                <a:cs typeface="Arial"/>
              </a:rPr>
              <a:t>VAARROUTE</a:t>
            </a:r>
            <a:r>
              <a:rPr sz="1100" spc="165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spc="50" dirty="0">
                <a:solidFill>
                  <a:srgbClr val="009BAC"/>
                </a:solidFill>
                <a:latin typeface="Arial"/>
                <a:cs typeface="Arial"/>
              </a:rPr>
              <a:t>OVER</a:t>
            </a:r>
            <a:r>
              <a:rPr sz="1100" spc="165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009BAC"/>
                </a:solidFill>
                <a:latin typeface="Arial"/>
                <a:cs typeface="Arial"/>
              </a:rPr>
              <a:t>DE</a:t>
            </a:r>
            <a:r>
              <a:rPr sz="1100" spc="165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spc="55" dirty="0">
                <a:solidFill>
                  <a:srgbClr val="009BAC"/>
                </a:solidFill>
                <a:latin typeface="Arial"/>
                <a:cs typeface="Arial"/>
              </a:rPr>
              <a:t>WESTERSCHELDE</a:t>
            </a:r>
            <a:r>
              <a:rPr sz="1100" spc="210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spc="-25" dirty="0">
                <a:solidFill>
                  <a:srgbClr val="009BAC"/>
                </a:solidFill>
                <a:latin typeface="Arial"/>
                <a:cs typeface="Arial"/>
              </a:rPr>
              <a:t>(1)</a:t>
            </a:r>
            <a:endParaRPr sz="1100">
              <a:latin typeface="Arial"/>
              <a:cs typeface="Arial"/>
            </a:endParaRPr>
          </a:p>
          <a:p>
            <a:pPr marL="12700" marR="81915">
              <a:lnSpc>
                <a:spcPct val="110000"/>
              </a:lnSpc>
              <a:spcBef>
                <a:spcPts val="600"/>
              </a:spcBef>
            </a:pPr>
            <a:r>
              <a:rPr sz="1100" dirty="0">
                <a:latin typeface="Arial"/>
                <a:cs typeface="Arial"/>
              </a:rPr>
              <a:t>De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loodsen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moeten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op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hun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tocht langs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Westerschelde </a:t>
            </a:r>
            <a:r>
              <a:rPr sz="1100" dirty="0">
                <a:latin typeface="Arial"/>
                <a:cs typeface="Arial"/>
              </a:rPr>
              <a:t>naar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haven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met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heel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wat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factoren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rekening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houden: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35"/>
              </a:spcBef>
            </a:pPr>
            <a:endParaRPr sz="11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buFont typeface="Wingdings"/>
              <a:buChar char=""/>
              <a:tabLst>
                <a:tab pos="240665" algn="l"/>
              </a:tabLst>
            </a:pPr>
            <a:r>
              <a:rPr sz="1100" dirty="0">
                <a:latin typeface="Arial"/>
                <a:cs typeface="Arial"/>
              </a:rPr>
              <a:t>De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Westerschelde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is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één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van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drukst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bevaren</a:t>
            </a:r>
            <a:endParaRPr sz="1100">
              <a:latin typeface="Arial"/>
              <a:cs typeface="Arial"/>
            </a:endParaRPr>
          </a:p>
          <a:p>
            <a:pPr marL="241300">
              <a:lnSpc>
                <a:spcPct val="100000"/>
              </a:lnSpc>
              <a:spcBef>
                <a:spcPts val="130"/>
              </a:spcBef>
            </a:pPr>
            <a:r>
              <a:rPr sz="1100" dirty="0">
                <a:latin typeface="Arial"/>
                <a:cs typeface="Arial"/>
              </a:rPr>
              <a:t>wateren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ter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wereld.</a:t>
            </a:r>
            <a:endParaRPr sz="11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135"/>
              </a:spcBef>
              <a:buFont typeface="Wingdings"/>
              <a:buChar char=""/>
              <a:tabLst>
                <a:tab pos="240665" algn="l"/>
              </a:tabLst>
            </a:pPr>
            <a:r>
              <a:rPr sz="1100" dirty="0">
                <a:latin typeface="Arial"/>
                <a:cs typeface="Arial"/>
              </a:rPr>
              <a:t>Er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zijn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veel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zandplaten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en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meanders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(bochten).</a:t>
            </a:r>
            <a:endParaRPr sz="11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130"/>
              </a:spcBef>
              <a:buFont typeface="Wingdings"/>
              <a:buChar char=""/>
              <a:tabLst>
                <a:tab pos="240665" algn="l"/>
              </a:tabLst>
            </a:pPr>
            <a:r>
              <a:rPr sz="1100" dirty="0">
                <a:latin typeface="Arial"/>
                <a:cs typeface="Arial"/>
              </a:rPr>
              <a:t>Er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zijn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grote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getijdeverschillen</a:t>
            </a:r>
            <a:r>
              <a:rPr sz="1100" spc="-10" dirty="0">
                <a:latin typeface="Arial"/>
                <a:cs typeface="Arial"/>
              </a:rPr>
              <a:t>.</a:t>
            </a:r>
            <a:endParaRPr sz="11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145"/>
              </a:spcBef>
              <a:buFont typeface="Wingdings"/>
              <a:buChar char=""/>
              <a:tabLst>
                <a:tab pos="240665" algn="l"/>
              </a:tabLst>
            </a:pPr>
            <a:r>
              <a:rPr sz="1100" dirty="0">
                <a:latin typeface="Arial"/>
                <a:cs typeface="Arial"/>
              </a:rPr>
              <a:t>Naast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</a:t>
            </a:r>
            <a:r>
              <a:rPr sz="1100" spc="-10" dirty="0">
                <a:latin typeface="Arial"/>
                <a:cs typeface="Arial"/>
              </a:rPr>
              <a:t> hoofdvaargeul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zijn er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ook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nog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twee</a:t>
            </a:r>
            <a:endParaRPr sz="1100">
              <a:latin typeface="Arial"/>
              <a:cs typeface="Arial"/>
            </a:endParaRPr>
          </a:p>
          <a:p>
            <a:pPr marL="241300">
              <a:lnSpc>
                <a:spcPct val="100000"/>
              </a:lnSpc>
              <a:spcBef>
                <a:spcPts val="135"/>
              </a:spcBef>
            </a:pPr>
            <a:r>
              <a:rPr sz="1100" b="1" dirty="0">
                <a:latin typeface="Arial"/>
                <a:cs typeface="Arial"/>
              </a:rPr>
              <a:t>recreatieve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vaarroutes</a:t>
            </a:r>
            <a:r>
              <a:rPr sz="1100" spc="-10" dirty="0">
                <a:latin typeface="Arial"/>
                <a:cs typeface="Arial"/>
              </a:rPr>
              <a:t>.</a:t>
            </a:r>
            <a:endParaRPr sz="11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84675" y="1149349"/>
            <a:ext cx="2634615" cy="217487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7369" y="3389121"/>
            <a:ext cx="6475222" cy="1419225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46734" y="4446980"/>
            <a:ext cx="2348230" cy="26987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3180" rIns="0" bIns="0" rtlCol="0">
            <a:spAutoFit/>
          </a:bodyPr>
          <a:lstStyle/>
          <a:p>
            <a:pPr marL="95885">
              <a:lnSpc>
                <a:spcPct val="100000"/>
              </a:lnSpc>
              <a:spcBef>
                <a:spcPts val="340"/>
              </a:spcBef>
            </a:pPr>
            <a:r>
              <a:rPr sz="1000" dirty="0">
                <a:latin typeface="Arial"/>
                <a:cs typeface="Arial"/>
              </a:rPr>
              <a:t>Bron: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4"/>
              </a:rPr>
              <a:t>https://www.agentschapmdk.be/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9">
            <a:extLst>
              <a:ext uri="{FF2B5EF4-FFF2-40B4-BE49-F238E27FC236}">
                <a16:creationId xmlns:a16="http://schemas.microsoft.com/office/drawing/2014/main" id="{98CE4AAD-D564-6092-D296-0E862F4E474D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2545746" y="4953000"/>
            <a:ext cx="2465008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nl-BE" spc="-10" dirty="0"/>
              <a:t>VOORTRAJECT</a:t>
            </a:r>
            <a:r>
              <a:rPr spc="5" dirty="0"/>
              <a:t> </a:t>
            </a:r>
            <a:r>
              <a:rPr dirty="0"/>
              <a:t>–</a:t>
            </a:r>
            <a:r>
              <a:rPr spc="5" dirty="0"/>
              <a:t> </a:t>
            </a:r>
            <a:r>
              <a:rPr spc="-10" dirty="0"/>
              <a:t>Havenstudio</a:t>
            </a:r>
            <a:r>
              <a:rPr spc="10" dirty="0"/>
              <a:t> </a:t>
            </a:r>
            <a:r>
              <a:rPr dirty="0"/>
              <a:t>–</a:t>
            </a:r>
            <a:r>
              <a:rPr spc="5" dirty="0"/>
              <a:t> </a:t>
            </a:r>
            <a:r>
              <a:rPr dirty="0"/>
              <a:t>p</a:t>
            </a:r>
            <a:r>
              <a:rPr spc="5" dirty="0"/>
              <a:t> </a:t>
            </a:r>
            <a:fld id="{81D60167-4931-47E6-BA6A-407CBD079E47}" type="slidenum">
              <a:rPr spc="-25" dirty="0"/>
              <a:pPr marL="12700" algn="ctr">
                <a:lnSpc>
                  <a:spcPct val="100000"/>
                </a:lnSpc>
              </a:pPr>
              <a:t>22</a:t>
            </a:fld>
            <a:endParaRPr spc="-25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2731" y="902461"/>
            <a:ext cx="6518275" cy="9525"/>
          </a:xfrm>
          <a:custGeom>
            <a:avLst/>
            <a:gdLst/>
            <a:ahLst/>
            <a:cxnLst/>
            <a:rect l="l" t="t" r="r" b="b"/>
            <a:pathLst>
              <a:path w="6518275" h="9525">
                <a:moveTo>
                  <a:pt x="6517894" y="0"/>
                </a:moveTo>
                <a:lnTo>
                  <a:pt x="0" y="0"/>
                </a:lnTo>
                <a:lnTo>
                  <a:pt x="0" y="9144"/>
                </a:lnTo>
                <a:lnTo>
                  <a:pt x="6517894" y="9144"/>
                </a:lnTo>
                <a:lnTo>
                  <a:pt x="6517894" y="0"/>
                </a:lnTo>
                <a:close/>
              </a:path>
            </a:pathLst>
          </a:custGeom>
          <a:solidFill>
            <a:srgbClr val="009B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28319" y="821791"/>
            <a:ext cx="6384290" cy="916305"/>
          </a:xfrm>
          <a:prstGeom prst="rect">
            <a:avLst/>
          </a:prstGeom>
        </p:spPr>
        <p:txBody>
          <a:bodyPr vert="horz" wrap="square" lIns="0" tIns="1054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sz="1100" dirty="0">
                <a:solidFill>
                  <a:srgbClr val="009BAC"/>
                </a:solidFill>
                <a:latin typeface="Arial"/>
                <a:cs typeface="Arial"/>
              </a:rPr>
              <a:t>DE</a:t>
            </a:r>
            <a:r>
              <a:rPr sz="1100" spc="165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spc="55" dirty="0">
                <a:solidFill>
                  <a:srgbClr val="009BAC"/>
                </a:solidFill>
                <a:latin typeface="Arial"/>
                <a:cs typeface="Arial"/>
              </a:rPr>
              <a:t>VAARROUTE</a:t>
            </a:r>
            <a:r>
              <a:rPr sz="1100" spc="165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spc="50" dirty="0">
                <a:solidFill>
                  <a:srgbClr val="009BAC"/>
                </a:solidFill>
                <a:latin typeface="Arial"/>
                <a:cs typeface="Arial"/>
              </a:rPr>
              <a:t>OVER</a:t>
            </a:r>
            <a:r>
              <a:rPr sz="1100" spc="165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009BAC"/>
                </a:solidFill>
                <a:latin typeface="Arial"/>
                <a:cs typeface="Arial"/>
              </a:rPr>
              <a:t>DE</a:t>
            </a:r>
            <a:r>
              <a:rPr sz="1100" spc="165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spc="55" dirty="0">
                <a:solidFill>
                  <a:srgbClr val="009BAC"/>
                </a:solidFill>
                <a:latin typeface="Arial"/>
                <a:cs typeface="Arial"/>
              </a:rPr>
              <a:t>WESTERSCHELDE</a:t>
            </a:r>
            <a:r>
              <a:rPr sz="1100" spc="170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spc="-25" dirty="0">
                <a:solidFill>
                  <a:srgbClr val="009BAC"/>
                </a:solidFill>
                <a:latin typeface="Arial"/>
                <a:cs typeface="Arial"/>
              </a:rPr>
              <a:t>(2)</a:t>
            </a:r>
            <a:endParaRPr sz="1100" dirty="0">
              <a:latin typeface="Arial"/>
              <a:cs typeface="Arial"/>
            </a:endParaRPr>
          </a:p>
          <a:p>
            <a:pPr marL="12700" marR="5080">
              <a:lnSpc>
                <a:spcPct val="110100"/>
              </a:lnSpc>
              <a:spcBef>
                <a:spcPts val="600"/>
              </a:spcBef>
            </a:pPr>
            <a:r>
              <a:rPr sz="1100" dirty="0">
                <a:latin typeface="Arial"/>
                <a:cs typeface="Arial"/>
              </a:rPr>
              <a:t>Het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Vlaams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en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Nederlands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Loodswezen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werken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nauw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samen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met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elkaar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om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alle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schepen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veilig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over </a:t>
            </a:r>
            <a:r>
              <a:rPr sz="1100" dirty="0">
                <a:latin typeface="Arial"/>
                <a:cs typeface="Arial"/>
              </a:rPr>
              <a:t>de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Westerschelde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loodsen.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Vlaanderen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is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dit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samen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met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het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Agentschap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Maritieme </a:t>
            </a:r>
            <a:r>
              <a:rPr sz="1100" b="1" dirty="0">
                <a:latin typeface="Arial"/>
                <a:cs typeface="Arial"/>
              </a:rPr>
              <a:t>Dienstverlening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en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in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Nederland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met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Rijkswaterstaat</a:t>
            </a:r>
            <a:r>
              <a:rPr sz="1100" spc="-10" dirty="0">
                <a:latin typeface="Arial"/>
                <a:cs typeface="Arial"/>
              </a:rPr>
              <a:t>.</a:t>
            </a:r>
            <a:endParaRPr sz="110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78315" y="1886330"/>
            <a:ext cx="2402205" cy="997585"/>
            <a:chOff x="378315" y="1886330"/>
            <a:chExt cx="2402205" cy="99758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8315" y="1886330"/>
              <a:ext cx="2025667" cy="94005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411464" y="2395061"/>
              <a:ext cx="369570" cy="488950"/>
            </a:xfrm>
            <a:custGeom>
              <a:avLst/>
              <a:gdLst/>
              <a:ahLst/>
              <a:cxnLst/>
              <a:rect l="l" t="t" r="r" b="b"/>
              <a:pathLst>
                <a:path w="369569" h="488950">
                  <a:moveTo>
                    <a:pt x="271092" y="487205"/>
                  </a:moveTo>
                  <a:lnTo>
                    <a:pt x="267581" y="488782"/>
                  </a:lnTo>
                  <a:lnTo>
                    <a:pt x="252998" y="487314"/>
                  </a:lnTo>
                  <a:lnTo>
                    <a:pt x="248430" y="483248"/>
                  </a:lnTo>
                  <a:lnTo>
                    <a:pt x="165106" y="394497"/>
                  </a:lnTo>
                  <a:lnTo>
                    <a:pt x="161248" y="388240"/>
                  </a:lnTo>
                  <a:lnTo>
                    <a:pt x="160160" y="381370"/>
                  </a:lnTo>
                  <a:lnTo>
                    <a:pt x="161813" y="374615"/>
                  </a:lnTo>
                  <a:lnTo>
                    <a:pt x="166177" y="368700"/>
                  </a:lnTo>
                  <a:lnTo>
                    <a:pt x="172434" y="364842"/>
                  </a:lnTo>
                  <a:lnTo>
                    <a:pt x="179303" y="363755"/>
                  </a:lnTo>
                  <a:lnTo>
                    <a:pt x="186058" y="365409"/>
                  </a:lnTo>
                  <a:lnTo>
                    <a:pt x="191974" y="369773"/>
                  </a:lnTo>
                  <a:lnTo>
                    <a:pt x="243523" y="424893"/>
                  </a:lnTo>
                  <a:lnTo>
                    <a:pt x="251044" y="377118"/>
                  </a:lnTo>
                  <a:lnTo>
                    <a:pt x="251855" y="331120"/>
                  </a:lnTo>
                  <a:lnTo>
                    <a:pt x="245959" y="286953"/>
                  </a:lnTo>
                  <a:lnTo>
                    <a:pt x="233363" y="244669"/>
                  </a:lnTo>
                  <a:lnTo>
                    <a:pt x="214072" y="204322"/>
                  </a:lnTo>
                  <a:lnTo>
                    <a:pt x="188091" y="165964"/>
                  </a:lnTo>
                  <a:lnTo>
                    <a:pt x="155425" y="129649"/>
                  </a:lnTo>
                  <a:lnTo>
                    <a:pt x="122801" y="101104"/>
                  </a:lnTo>
                  <a:lnTo>
                    <a:pt x="87785" y="75690"/>
                  </a:lnTo>
                  <a:lnTo>
                    <a:pt x="50533" y="53575"/>
                  </a:lnTo>
                  <a:lnTo>
                    <a:pt x="11199" y="34926"/>
                  </a:lnTo>
                  <a:lnTo>
                    <a:pt x="5197" y="30988"/>
                  </a:lnTo>
                  <a:lnTo>
                    <a:pt x="1366" y="25363"/>
                  </a:lnTo>
                  <a:lnTo>
                    <a:pt x="0" y="18711"/>
                  </a:lnTo>
                  <a:lnTo>
                    <a:pt x="1395" y="11690"/>
                  </a:lnTo>
                  <a:lnTo>
                    <a:pt x="5085" y="5787"/>
                  </a:lnTo>
                  <a:lnTo>
                    <a:pt x="10637" y="1738"/>
                  </a:lnTo>
                  <a:lnTo>
                    <a:pt x="17385" y="0"/>
                  </a:lnTo>
                  <a:lnTo>
                    <a:pt x="24664" y="1029"/>
                  </a:lnTo>
                  <a:lnTo>
                    <a:pt x="66981" y="20940"/>
                  </a:lnTo>
                  <a:lnTo>
                    <a:pt x="107322" y="44685"/>
                  </a:lnTo>
                  <a:lnTo>
                    <a:pt x="145329" y="72128"/>
                  </a:lnTo>
                  <a:lnTo>
                    <a:pt x="180645" y="103133"/>
                  </a:lnTo>
                  <a:lnTo>
                    <a:pt x="208112" y="132676"/>
                  </a:lnTo>
                  <a:lnTo>
                    <a:pt x="234264" y="167753"/>
                  </a:lnTo>
                  <a:lnTo>
                    <a:pt x="257223" y="208447"/>
                  </a:lnTo>
                  <a:lnTo>
                    <a:pt x="275109" y="254836"/>
                  </a:lnTo>
                  <a:lnTo>
                    <a:pt x="286043" y="307002"/>
                  </a:lnTo>
                  <a:lnTo>
                    <a:pt x="288146" y="365024"/>
                  </a:lnTo>
                  <a:lnTo>
                    <a:pt x="279538" y="428983"/>
                  </a:lnTo>
                  <a:lnTo>
                    <a:pt x="338235" y="374142"/>
                  </a:lnTo>
                  <a:lnTo>
                    <a:pt x="344492" y="370284"/>
                  </a:lnTo>
                  <a:lnTo>
                    <a:pt x="351361" y="369197"/>
                  </a:lnTo>
                  <a:lnTo>
                    <a:pt x="358116" y="370851"/>
                  </a:lnTo>
                  <a:lnTo>
                    <a:pt x="364032" y="375215"/>
                  </a:lnTo>
                  <a:lnTo>
                    <a:pt x="367891" y="381473"/>
                  </a:lnTo>
                  <a:lnTo>
                    <a:pt x="368978" y="388342"/>
                  </a:lnTo>
                  <a:lnTo>
                    <a:pt x="367325" y="395097"/>
                  </a:lnTo>
                  <a:lnTo>
                    <a:pt x="362961" y="401012"/>
                  </a:lnTo>
                  <a:lnTo>
                    <a:pt x="271092" y="487205"/>
                  </a:lnTo>
                  <a:close/>
                </a:path>
              </a:pathLst>
            </a:custGeom>
            <a:solidFill>
              <a:srgbClr val="009B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092504" y="4458411"/>
            <a:ext cx="247015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Veilige</a:t>
            </a:r>
            <a:r>
              <a:rPr sz="1100" u="sng" spc="-4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11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Scheepvaart</a:t>
            </a:r>
            <a:r>
              <a:rPr sz="1100" u="sng" spc="-3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11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|</a:t>
            </a:r>
            <a:r>
              <a:rPr sz="1100" u="sng" spc="-5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11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Agentschap</a:t>
            </a:r>
            <a:r>
              <a:rPr sz="1100" u="sng" spc="-5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1100" u="sng" spc="-2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MDK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743011" y="3020377"/>
            <a:ext cx="1372870" cy="1369695"/>
            <a:chOff x="1743011" y="3020377"/>
            <a:chExt cx="1372870" cy="1369695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05631" y="3186997"/>
              <a:ext cx="1042714" cy="104271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757298" y="3034664"/>
              <a:ext cx="1344295" cy="1341120"/>
            </a:xfrm>
            <a:custGeom>
              <a:avLst/>
              <a:gdLst/>
              <a:ahLst/>
              <a:cxnLst/>
              <a:rect l="l" t="t" r="r" b="b"/>
              <a:pathLst>
                <a:path w="1344295" h="1341120">
                  <a:moveTo>
                    <a:pt x="232409" y="0"/>
                  </a:moveTo>
                  <a:lnTo>
                    <a:pt x="1112012" y="0"/>
                  </a:lnTo>
                  <a:lnTo>
                    <a:pt x="1158239" y="4699"/>
                  </a:lnTo>
                  <a:lnTo>
                    <a:pt x="1202055" y="18287"/>
                  </a:lnTo>
                  <a:lnTo>
                    <a:pt x="1241678" y="39750"/>
                  </a:lnTo>
                  <a:lnTo>
                    <a:pt x="1276095" y="68199"/>
                  </a:lnTo>
                  <a:lnTo>
                    <a:pt x="1304670" y="102743"/>
                  </a:lnTo>
                  <a:lnTo>
                    <a:pt x="1326133" y="142366"/>
                  </a:lnTo>
                  <a:lnTo>
                    <a:pt x="1339723" y="186055"/>
                  </a:lnTo>
                  <a:lnTo>
                    <a:pt x="1344295" y="232282"/>
                  </a:lnTo>
                  <a:lnTo>
                    <a:pt x="1344295" y="1108786"/>
                  </a:lnTo>
                  <a:lnTo>
                    <a:pt x="1339723" y="1155014"/>
                  </a:lnTo>
                  <a:lnTo>
                    <a:pt x="1326133" y="1198803"/>
                  </a:lnTo>
                  <a:lnTo>
                    <a:pt x="1304670" y="1238402"/>
                  </a:lnTo>
                  <a:lnTo>
                    <a:pt x="1276095" y="1272908"/>
                  </a:lnTo>
                  <a:lnTo>
                    <a:pt x="1241678" y="1301369"/>
                  </a:lnTo>
                  <a:lnTo>
                    <a:pt x="1202055" y="1322870"/>
                  </a:lnTo>
                  <a:lnTo>
                    <a:pt x="1158239" y="1336459"/>
                  </a:lnTo>
                  <a:lnTo>
                    <a:pt x="1112012" y="1341120"/>
                  </a:lnTo>
                  <a:lnTo>
                    <a:pt x="232409" y="1341120"/>
                  </a:lnTo>
                  <a:lnTo>
                    <a:pt x="186181" y="1336459"/>
                  </a:lnTo>
                  <a:lnTo>
                    <a:pt x="142367" y="1322870"/>
                  </a:lnTo>
                  <a:lnTo>
                    <a:pt x="102743" y="1301369"/>
                  </a:lnTo>
                  <a:lnTo>
                    <a:pt x="68325" y="1272908"/>
                  </a:lnTo>
                  <a:lnTo>
                    <a:pt x="39750" y="1238402"/>
                  </a:lnTo>
                  <a:lnTo>
                    <a:pt x="18287" y="1198803"/>
                  </a:lnTo>
                  <a:lnTo>
                    <a:pt x="4699" y="1155014"/>
                  </a:lnTo>
                  <a:lnTo>
                    <a:pt x="0" y="1108786"/>
                  </a:lnTo>
                  <a:lnTo>
                    <a:pt x="0" y="232282"/>
                  </a:lnTo>
                  <a:lnTo>
                    <a:pt x="4699" y="186055"/>
                  </a:lnTo>
                  <a:lnTo>
                    <a:pt x="18287" y="142366"/>
                  </a:lnTo>
                  <a:lnTo>
                    <a:pt x="39750" y="102743"/>
                  </a:lnTo>
                  <a:lnTo>
                    <a:pt x="68325" y="68199"/>
                  </a:lnTo>
                  <a:lnTo>
                    <a:pt x="102743" y="39750"/>
                  </a:lnTo>
                  <a:lnTo>
                    <a:pt x="142367" y="18287"/>
                  </a:lnTo>
                  <a:lnTo>
                    <a:pt x="186181" y="4699"/>
                  </a:lnTo>
                  <a:lnTo>
                    <a:pt x="232409" y="0"/>
                  </a:lnTo>
                  <a:close/>
                </a:path>
              </a:pathLst>
            </a:custGeom>
            <a:ln w="28575">
              <a:solidFill>
                <a:srgbClr val="009B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4005453" y="4359960"/>
            <a:ext cx="1881505" cy="397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5080" indent="-91440">
              <a:lnSpc>
                <a:spcPct val="110900"/>
              </a:lnSpc>
              <a:spcBef>
                <a:spcPts val="100"/>
              </a:spcBef>
            </a:pPr>
            <a:r>
              <a:rPr sz="11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5"/>
              </a:rPr>
              <a:t>Westerschelde</a:t>
            </a:r>
            <a:r>
              <a:rPr sz="1100" u="sng" spc="-5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5"/>
              </a:rPr>
              <a:t> </a:t>
            </a:r>
            <a:r>
              <a:rPr sz="11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5"/>
              </a:rPr>
              <a:t>-</a:t>
            </a:r>
            <a:r>
              <a:rPr sz="1100" u="sng" spc="-3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5"/>
              </a:rPr>
              <a:t> </a:t>
            </a:r>
            <a:r>
              <a:rPr sz="11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5"/>
              </a:rPr>
              <a:t>informatie</a:t>
            </a:r>
            <a:r>
              <a:rPr sz="1100" u="sng" spc="-4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5"/>
              </a:rPr>
              <a:t> </a:t>
            </a:r>
            <a:r>
              <a:rPr sz="1100" u="sng" spc="-2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5"/>
              </a:rPr>
              <a:t>en</a:t>
            </a:r>
            <a:r>
              <a:rPr sz="1100" spc="-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1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5"/>
              </a:rPr>
              <a:t>waterdata</a:t>
            </a:r>
            <a:r>
              <a:rPr sz="1100" u="sng" spc="-2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5"/>
              </a:rPr>
              <a:t> </a:t>
            </a:r>
            <a:r>
              <a:rPr sz="11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5"/>
              </a:rPr>
              <a:t>|</a:t>
            </a:r>
            <a:r>
              <a:rPr sz="1100" u="sng" spc="-2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5"/>
              </a:rPr>
              <a:t> </a:t>
            </a:r>
            <a:r>
              <a:rPr sz="11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5"/>
              </a:rPr>
              <a:t>Rijkswaterstaat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850004" y="1546351"/>
            <a:ext cx="3481959" cy="2714181"/>
            <a:chOff x="3850004" y="1546351"/>
            <a:chExt cx="3481959" cy="2714181"/>
          </a:xfrm>
        </p:grpSpPr>
        <p:pic>
          <p:nvPicPr>
            <p:cNvPr id="13" name="object 13">
              <a:hlinkClick r:id="rId5"/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50004" y="3014027"/>
              <a:ext cx="2223135" cy="1246505"/>
            </a:xfrm>
            <a:prstGeom prst="rect">
              <a:avLst/>
            </a:prstGeom>
          </p:spPr>
        </p:pic>
        <p:pic>
          <p:nvPicPr>
            <p:cNvPr id="14" name="object 14">
              <a:hlinkClick r:id="rId5"/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926204" y="3256533"/>
              <a:ext cx="768350" cy="76835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4694173" y="1546351"/>
              <a:ext cx="2637790" cy="2071370"/>
            </a:xfrm>
            <a:custGeom>
              <a:avLst/>
              <a:gdLst/>
              <a:ahLst/>
              <a:cxnLst/>
              <a:rect l="l" t="t" r="r" b="b"/>
              <a:pathLst>
                <a:path w="2637790" h="2071370">
                  <a:moveTo>
                    <a:pt x="501903" y="0"/>
                  </a:moveTo>
                  <a:lnTo>
                    <a:pt x="0" y="1064259"/>
                  </a:lnTo>
                  <a:lnTo>
                    <a:pt x="2135378" y="2071370"/>
                  </a:lnTo>
                  <a:lnTo>
                    <a:pt x="2637281" y="1007109"/>
                  </a:lnTo>
                  <a:lnTo>
                    <a:pt x="5019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952618" y="1779285"/>
              <a:ext cx="2127952" cy="1455658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4429981" y="2392521"/>
              <a:ext cx="369570" cy="488950"/>
            </a:xfrm>
            <a:custGeom>
              <a:avLst/>
              <a:gdLst/>
              <a:ahLst/>
              <a:cxnLst/>
              <a:rect l="l" t="t" r="r" b="b"/>
              <a:pathLst>
                <a:path w="369570" h="488950">
                  <a:moveTo>
                    <a:pt x="97886" y="487205"/>
                  </a:moveTo>
                  <a:lnTo>
                    <a:pt x="101397" y="488782"/>
                  </a:lnTo>
                  <a:lnTo>
                    <a:pt x="115979" y="487314"/>
                  </a:lnTo>
                  <a:lnTo>
                    <a:pt x="120548" y="483248"/>
                  </a:lnTo>
                  <a:lnTo>
                    <a:pt x="203872" y="394497"/>
                  </a:lnTo>
                  <a:lnTo>
                    <a:pt x="207730" y="388240"/>
                  </a:lnTo>
                  <a:lnTo>
                    <a:pt x="208818" y="381370"/>
                  </a:lnTo>
                  <a:lnTo>
                    <a:pt x="207165" y="374615"/>
                  </a:lnTo>
                  <a:lnTo>
                    <a:pt x="202801" y="368700"/>
                  </a:lnTo>
                  <a:lnTo>
                    <a:pt x="196544" y="364842"/>
                  </a:lnTo>
                  <a:lnTo>
                    <a:pt x="189675" y="363755"/>
                  </a:lnTo>
                  <a:lnTo>
                    <a:pt x="182920" y="365409"/>
                  </a:lnTo>
                  <a:lnTo>
                    <a:pt x="177004" y="369773"/>
                  </a:lnTo>
                  <a:lnTo>
                    <a:pt x="125455" y="424893"/>
                  </a:lnTo>
                  <a:lnTo>
                    <a:pt x="117934" y="377118"/>
                  </a:lnTo>
                  <a:lnTo>
                    <a:pt x="117123" y="331120"/>
                  </a:lnTo>
                  <a:lnTo>
                    <a:pt x="123019" y="286953"/>
                  </a:lnTo>
                  <a:lnTo>
                    <a:pt x="135615" y="244669"/>
                  </a:lnTo>
                  <a:lnTo>
                    <a:pt x="154906" y="204322"/>
                  </a:lnTo>
                  <a:lnTo>
                    <a:pt x="180887" y="165964"/>
                  </a:lnTo>
                  <a:lnTo>
                    <a:pt x="213552" y="129649"/>
                  </a:lnTo>
                  <a:lnTo>
                    <a:pt x="246177" y="101104"/>
                  </a:lnTo>
                  <a:lnTo>
                    <a:pt x="281193" y="75690"/>
                  </a:lnTo>
                  <a:lnTo>
                    <a:pt x="318445" y="53575"/>
                  </a:lnTo>
                  <a:lnTo>
                    <a:pt x="357779" y="34926"/>
                  </a:lnTo>
                  <a:lnTo>
                    <a:pt x="363781" y="30988"/>
                  </a:lnTo>
                  <a:lnTo>
                    <a:pt x="367612" y="25363"/>
                  </a:lnTo>
                  <a:lnTo>
                    <a:pt x="368978" y="18711"/>
                  </a:lnTo>
                  <a:lnTo>
                    <a:pt x="367583" y="11690"/>
                  </a:lnTo>
                  <a:lnTo>
                    <a:pt x="363893" y="5787"/>
                  </a:lnTo>
                  <a:lnTo>
                    <a:pt x="358341" y="1738"/>
                  </a:lnTo>
                  <a:lnTo>
                    <a:pt x="351593" y="0"/>
                  </a:lnTo>
                  <a:lnTo>
                    <a:pt x="344314" y="1029"/>
                  </a:lnTo>
                  <a:lnTo>
                    <a:pt x="301997" y="20940"/>
                  </a:lnTo>
                  <a:lnTo>
                    <a:pt x="261655" y="44685"/>
                  </a:lnTo>
                  <a:lnTo>
                    <a:pt x="223648" y="72128"/>
                  </a:lnTo>
                  <a:lnTo>
                    <a:pt x="188333" y="103133"/>
                  </a:lnTo>
                  <a:lnTo>
                    <a:pt x="160866" y="132676"/>
                  </a:lnTo>
                  <a:lnTo>
                    <a:pt x="134714" y="167753"/>
                  </a:lnTo>
                  <a:lnTo>
                    <a:pt x="111755" y="208447"/>
                  </a:lnTo>
                  <a:lnTo>
                    <a:pt x="93869" y="254836"/>
                  </a:lnTo>
                  <a:lnTo>
                    <a:pt x="82935" y="307002"/>
                  </a:lnTo>
                  <a:lnTo>
                    <a:pt x="80832" y="365024"/>
                  </a:lnTo>
                  <a:lnTo>
                    <a:pt x="89440" y="428983"/>
                  </a:lnTo>
                  <a:lnTo>
                    <a:pt x="30743" y="374142"/>
                  </a:lnTo>
                  <a:lnTo>
                    <a:pt x="24486" y="370284"/>
                  </a:lnTo>
                  <a:lnTo>
                    <a:pt x="17617" y="369197"/>
                  </a:lnTo>
                  <a:lnTo>
                    <a:pt x="10862" y="370851"/>
                  </a:lnTo>
                  <a:lnTo>
                    <a:pt x="4946" y="375215"/>
                  </a:lnTo>
                  <a:lnTo>
                    <a:pt x="1087" y="381473"/>
                  </a:lnTo>
                  <a:lnTo>
                    <a:pt x="0" y="388342"/>
                  </a:lnTo>
                  <a:lnTo>
                    <a:pt x="1653" y="395097"/>
                  </a:lnTo>
                  <a:lnTo>
                    <a:pt x="6017" y="401012"/>
                  </a:lnTo>
                  <a:lnTo>
                    <a:pt x="97886" y="487205"/>
                  </a:lnTo>
                  <a:close/>
                </a:path>
              </a:pathLst>
            </a:custGeom>
            <a:solidFill>
              <a:srgbClr val="009B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9">
            <a:extLst>
              <a:ext uri="{FF2B5EF4-FFF2-40B4-BE49-F238E27FC236}">
                <a16:creationId xmlns:a16="http://schemas.microsoft.com/office/drawing/2014/main" id="{157369DE-A5CD-976E-C656-0ED92CF42355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2545746" y="4953000"/>
            <a:ext cx="2465008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nl-BE" spc="-10" dirty="0"/>
              <a:t>VOORTRAJECT</a:t>
            </a:r>
            <a:r>
              <a:rPr spc="5" dirty="0"/>
              <a:t> </a:t>
            </a:r>
            <a:r>
              <a:rPr dirty="0"/>
              <a:t>–</a:t>
            </a:r>
            <a:r>
              <a:rPr spc="5" dirty="0"/>
              <a:t> </a:t>
            </a:r>
            <a:r>
              <a:rPr spc="-10" dirty="0"/>
              <a:t>Havenstudio</a:t>
            </a:r>
            <a:r>
              <a:rPr spc="10" dirty="0"/>
              <a:t> </a:t>
            </a:r>
            <a:r>
              <a:rPr dirty="0"/>
              <a:t>–</a:t>
            </a:r>
            <a:r>
              <a:rPr spc="5" dirty="0"/>
              <a:t> </a:t>
            </a:r>
            <a:r>
              <a:rPr dirty="0"/>
              <a:t>p</a:t>
            </a:r>
            <a:r>
              <a:rPr spc="5" dirty="0"/>
              <a:t> </a:t>
            </a:r>
            <a:fld id="{81D60167-4931-47E6-BA6A-407CBD079E47}" type="slidenum">
              <a:rPr spc="-25" dirty="0"/>
              <a:pPr marL="12700" algn="ctr">
                <a:lnSpc>
                  <a:spcPct val="100000"/>
                </a:lnSpc>
              </a:pPr>
              <a:t>23</a:t>
            </a:fld>
            <a:endParaRPr spc="-25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2731" y="939037"/>
            <a:ext cx="6518275" cy="269875"/>
          </a:xfrm>
          <a:custGeom>
            <a:avLst/>
            <a:gdLst/>
            <a:ahLst/>
            <a:cxnLst/>
            <a:rect l="l" t="t" r="r" b="b"/>
            <a:pathLst>
              <a:path w="6518275" h="269875">
                <a:moveTo>
                  <a:pt x="6517894" y="0"/>
                </a:moveTo>
                <a:lnTo>
                  <a:pt x="0" y="0"/>
                </a:lnTo>
                <a:lnTo>
                  <a:pt x="0" y="269748"/>
                </a:lnTo>
                <a:lnTo>
                  <a:pt x="6517894" y="269748"/>
                </a:lnTo>
                <a:lnTo>
                  <a:pt x="6517894" y="0"/>
                </a:lnTo>
                <a:close/>
              </a:path>
            </a:pathLst>
          </a:custGeom>
          <a:solidFill>
            <a:srgbClr val="009B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6515">
              <a:lnSpc>
                <a:spcPct val="100000"/>
              </a:lnSpc>
              <a:spcBef>
                <a:spcPts val="95"/>
              </a:spcBef>
              <a:tabLst>
                <a:tab pos="506730" algn="l"/>
              </a:tabLst>
            </a:pPr>
            <a:r>
              <a:rPr spc="50" dirty="0"/>
              <a:t>IV</a:t>
            </a:r>
            <a:r>
              <a:rPr dirty="0"/>
              <a:t>	</a:t>
            </a:r>
            <a:r>
              <a:rPr spc="105" dirty="0"/>
              <a:t>UITDAGING:</a:t>
            </a:r>
            <a:r>
              <a:rPr spc="150" dirty="0"/>
              <a:t> </a:t>
            </a:r>
            <a:r>
              <a:rPr dirty="0"/>
              <a:t>OP</a:t>
            </a:r>
            <a:r>
              <a:rPr spc="150" dirty="0"/>
              <a:t> </a:t>
            </a:r>
            <a:r>
              <a:rPr spc="100" dirty="0"/>
              <a:t>AUTOPILOT</a:t>
            </a:r>
            <a:r>
              <a:rPr spc="145" dirty="0"/>
              <a:t> </a:t>
            </a:r>
            <a:r>
              <a:rPr spc="105" dirty="0"/>
              <a:t>NAAR</a:t>
            </a:r>
            <a:r>
              <a:rPr spc="170" dirty="0"/>
              <a:t> </a:t>
            </a:r>
            <a:r>
              <a:rPr dirty="0"/>
              <a:t>DE</a:t>
            </a:r>
            <a:r>
              <a:rPr spc="150" dirty="0"/>
              <a:t> </a:t>
            </a:r>
            <a:r>
              <a:rPr spc="95" dirty="0"/>
              <a:t>HAVEN</a:t>
            </a:r>
          </a:p>
        </p:txBody>
      </p:sp>
      <p:sp>
        <p:nvSpPr>
          <p:cNvPr id="4" name="object 4"/>
          <p:cNvSpPr/>
          <p:nvPr/>
        </p:nvSpPr>
        <p:spPr>
          <a:xfrm>
            <a:off x="484632" y="900937"/>
            <a:ext cx="6594475" cy="346075"/>
          </a:xfrm>
          <a:custGeom>
            <a:avLst/>
            <a:gdLst/>
            <a:ahLst/>
            <a:cxnLst/>
            <a:rect l="l" t="t" r="r" b="b"/>
            <a:pathLst>
              <a:path w="6594475" h="346075">
                <a:moveTo>
                  <a:pt x="6594094" y="0"/>
                </a:moveTo>
                <a:lnTo>
                  <a:pt x="6555994" y="0"/>
                </a:lnTo>
                <a:lnTo>
                  <a:pt x="6555994" y="38100"/>
                </a:lnTo>
                <a:lnTo>
                  <a:pt x="6555994" y="307848"/>
                </a:lnTo>
                <a:lnTo>
                  <a:pt x="38100" y="307848"/>
                </a:lnTo>
                <a:lnTo>
                  <a:pt x="38100" y="38100"/>
                </a:lnTo>
                <a:lnTo>
                  <a:pt x="6555994" y="38100"/>
                </a:lnTo>
                <a:lnTo>
                  <a:pt x="6555994" y="0"/>
                </a:lnTo>
                <a:lnTo>
                  <a:pt x="38100" y="0"/>
                </a:lnTo>
                <a:lnTo>
                  <a:pt x="0" y="0"/>
                </a:lnTo>
                <a:lnTo>
                  <a:pt x="0" y="38100"/>
                </a:lnTo>
                <a:lnTo>
                  <a:pt x="0" y="307848"/>
                </a:lnTo>
                <a:lnTo>
                  <a:pt x="0" y="345948"/>
                </a:lnTo>
                <a:lnTo>
                  <a:pt x="38100" y="345948"/>
                </a:lnTo>
                <a:lnTo>
                  <a:pt x="6555994" y="345948"/>
                </a:lnTo>
                <a:lnTo>
                  <a:pt x="6594094" y="345948"/>
                </a:lnTo>
                <a:lnTo>
                  <a:pt x="6594094" y="307848"/>
                </a:lnTo>
                <a:lnTo>
                  <a:pt x="6594094" y="38100"/>
                </a:lnTo>
                <a:lnTo>
                  <a:pt x="6594094" y="0"/>
                </a:lnTo>
                <a:close/>
              </a:path>
            </a:pathLst>
          </a:custGeom>
          <a:solidFill>
            <a:srgbClr val="009B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22731" y="1438909"/>
            <a:ext cx="6518275" cy="9525"/>
          </a:xfrm>
          <a:custGeom>
            <a:avLst/>
            <a:gdLst/>
            <a:ahLst/>
            <a:cxnLst/>
            <a:rect l="l" t="t" r="r" b="b"/>
            <a:pathLst>
              <a:path w="6518275" h="9525">
                <a:moveTo>
                  <a:pt x="6517894" y="0"/>
                </a:moveTo>
                <a:lnTo>
                  <a:pt x="0" y="0"/>
                </a:lnTo>
                <a:lnTo>
                  <a:pt x="0" y="9144"/>
                </a:lnTo>
                <a:lnTo>
                  <a:pt x="6517894" y="9144"/>
                </a:lnTo>
                <a:lnTo>
                  <a:pt x="6517894" y="0"/>
                </a:lnTo>
                <a:close/>
              </a:path>
            </a:pathLst>
          </a:custGeom>
          <a:solidFill>
            <a:srgbClr val="009BA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25134" y="2431668"/>
            <a:ext cx="1885695" cy="870458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835"/>
              </a:spcBef>
            </a:pPr>
            <a:r>
              <a:rPr spc="55" dirty="0"/>
              <a:t>BRAINSTORM</a:t>
            </a:r>
            <a:r>
              <a:rPr spc="265" dirty="0"/>
              <a:t> </a:t>
            </a:r>
            <a:r>
              <a:rPr dirty="0"/>
              <a:t>OP</a:t>
            </a:r>
            <a:r>
              <a:rPr spc="260" dirty="0"/>
              <a:t> </a:t>
            </a:r>
            <a:r>
              <a:rPr dirty="0"/>
              <a:t>ZOEK</a:t>
            </a:r>
            <a:r>
              <a:rPr spc="254" dirty="0"/>
              <a:t> </a:t>
            </a:r>
            <a:r>
              <a:rPr dirty="0"/>
              <a:t>NAAR</a:t>
            </a:r>
            <a:r>
              <a:rPr spc="254" dirty="0"/>
              <a:t> </a:t>
            </a:r>
            <a:r>
              <a:rPr spc="50" dirty="0"/>
              <a:t>OPLOSSINGEN</a:t>
            </a:r>
          </a:p>
          <a:p>
            <a:pPr marL="50800" marR="507365">
              <a:lnSpc>
                <a:spcPct val="110500"/>
              </a:lnSpc>
              <a:spcBef>
                <a:spcPts val="595"/>
              </a:spcBef>
            </a:pPr>
            <a:r>
              <a:rPr dirty="0">
                <a:solidFill>
                  <a:srgbClr val="000000"/>
                </a:solidFill>
              </a:rPr>
              <a:t>Net</a:t>
            </a:r>
            <a:r>
              <a:rPr spc="-25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zoals</a:t>
            </a:r>
            <a:r>
              <a:rPr spc="-20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het</a:t>
            </a:r>
            <a:r>
              <a:rPr spc="-15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laden</a:t>
            </a:r>
            <a:r>
              <a:rPr spc="-35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en</a:t>
            </a:r>
            <a:r>
              <a:rPr spc="-25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lossen</a:t>
            </a:r>
            <a:r>
              <a:rPr spc="-25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en</a:t>
            </a:r>
            <a:r>
              <a:rPr spc="-25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het</a:t>
            </a:r>
            <a:r>
              <a:rPr spc="-30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behandelen</a:t>
            </a:r>
            <a:r>
              <a:rPr spc="-35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van</a:t>
            </a:r>
            <a:r>
              <a:rPr spc="-25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de</a:t>
            </a:r>
            <a:r>
              <a:rPr spc="-25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containers</a:t>
            </a:r>
            <a:r>
              <a:rPr spc="-35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op</a:t>
            </a:r>
            <a:r>
              <a:rPr spc="-25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de</a:t>
            </a:r>
            <a:r>
              <a:rPr spc="-45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terminal,</a:t>
            </a:r>
            <a:r>
              <a:rPr spc="-20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willen</a:t>
            </a:r>
            <a:r>
              <a:rPr spc="-25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we graag</a:t>
            </a:r>
            <a:r>
              <a:rPr spc="-35" dirty="0">
                <a:solidFill>
                  <a:srgbClr val="000000"/>
                </a:solidFill>
              </a:rPr>
              <a:t> </a:t>
            </a:r>
            <a:r>
              <a:rPr spc="-25" dirty="0">
                <a:solidFill>
                  <a:srgbClr val="000000"/>
                </a:solidFill>
              </a:rPr>
              <a:t>ook </a:t>
            </a:r>
            <a:r>
              <a:rPr dirty="0">
                <a:solidFill>
                  <a:srgbClr val="000000"/>
                </a:solidFill>
              </a:rPr>
              <a:t>de</a:t>
            </a:r>
            <a:r>
              <a:rPr spc="-25" dirty="0">
                <a:solidFill>
                  <a:srgbClr val="000000"/>
                </a:solidFill>
              </a:rPr>
              <a:t> </a:t>
            </a:r>
            <a:r>
              <a:rPr b="1" dirty="0">
                <a:solidFill>
                  <a:srgbClr val="000000"/>
                </a:solidFill>
                <a:latin typeface="Arial"/>
                <a:cs typeface="Arial"/>
              </a:rPr>
              <a:t>aanvoer</a:t>
            </a:r>
            <a:r>
              <a:rPr b="1" spc="-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0000"/>
                </a:solidFill>
              </a:rPr>
              <a:t>van</a:t>
            </a:r>
            <a:r>
              <a:rPr spc="-25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de</a:t>
            </a:r>
            <a:r>
              <a:rPr spc="-30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containers</a:t>
            </a:r>
            <a:r>
              <a:rPr spc="-20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in</a:t>
            </a:r>
            <a:r>
              <a:rPr spc="-20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onze</a:t>
            </a:r>
            <a:r>
              <a:rPr spc="-35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Havenstudio</a:t>
            </a:r>
            <a:r>
              <a:rPr spc="-15" dirty="0">
                <a:solidFill>
                  <a:srgbClr val="000000"/>
                </a:solidFill>
              </a:rPr>
              <a:t> </a:t>
            </a:r>
            <a:r>
              <a:rPr b="1" dirty="0">
                <a:solidFill>
                  <a:srgbClr val="000000"/>
                </a:solidFill>
                <a:latin typeface="Arial"/>
                <a:cs typeface="Arial"/>
              </a:rPr>
              <a:t>automatiseren</a:t>
            </a:r>
            <a:r>
              <a:rPr dirty="0">
                <a:solidFill>
                  <a:srgbClr val="000000"/>
                </a:solidFill>
              </a:rPr>
              <a:t>.</a:t>
            </a:r>
            <a:r>
              <a:rPr spc="-30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Daarom</a:t>
            </a:r>
            <a:r>
              <a:rPr spc="-30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eerst</a:t>
            </a:r>
            <a:r>
              <a:rPr spc="-15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een</a:t>
            </a:r>
            <a:r>
              <a:rPr spc="-25" dirty="0">
                <a:solidFill>
                  <a:srgbClr val="000000"/>
                </a:solidFill>
              </a:rPr>
              <a:t> </a:t>
            </a:r>
            <a:r>
              <a:rPr b="1" spc="-10" dirty="0">
                <a:solidFill>
                  <a:srgbClr val="000000"/>
                </a:solidFill>
                <a:latin typeface="Arial"/>
                <a:cs typeface="Arial"/>
              </a:rPr>
              <a:t>denkoefening</a:t>
            </a:r>
            <a:r>
              <a:rPr spc="-10" dirty="0">
                <a:solidFill>
                  <a:srgbClr val="000000"/>
                </a:solidFill>
              </a:rPr>
              <a:t>: </a:t>
            </a:r>
            <a:r>
              <a:rPr dirty="0">
                <a:solidFill>
                  <a:srgbClr val="000000"/>
                </a:solidFill>
              </a:rPr>
              <a:t>hoe</a:t>
            </a:r>
            <a:r>
              <a:rPr spc="-30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zouden</a:t>
            </a:r>
            <a:r>
              <a:rPr spc="-35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jullie</a:t>
            </a:r>
            <a:r>
              <a:rPr spc="-25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het</a:t>
            </a:r>
            <a:r>
              <a:rPr spc="-30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aanpakken</a:t>
            </a:r>
            <a:r>
              <a:rPr spc="-25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om</a:t>
            </a:r>
            <a:r>
              <a:rPr spc="-20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de</a:t>
            </a:r>
            <a:r>
              <a:rPr spc="-25" dirty="0">
                <a:solidFill>
                  <a:srgbClr val="000000"/>
                </a:solidFill>
              </a:rPr>
              <a:t> </a:t>
            </a:r>
            <a:r>
              <a:rPr b="1" dirty="0">
                <a:solidFill>
                  <a:srgbClr val="000000"/>
                </a:solidFill>
                <a:latin typeface="Arial"/>
                <a:cs typeface="Arial"/>
              </a:rPr>
              <a:t>schepen</a:t>
            </a:r>
            <a:r>
              <a:rPr b="1" spc="-3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000000"/>
                </a:solidFill>
                <a:latin typeface="Arial"/>
                <a:cs typeface="Arial"/>
              </a:rPr>
              <a:t>automatisch,</a:t>
            </a:r>
            <a:r>
              <a:rPr b="1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b="1" spc="-25" dirty="0">
                <a:solidFill>
                  <a:srgbClr val="000000"/>
                </a:solidFill>
                <a:latin typeface="Arial"/>
                <a:cs typeface="Arial"/>
              </a:rPr>
              <a:t>dus</a:t>
            </a:r>
          </a:p>
          <a:p>
            <a:pPr marL="50800">
              <a:lnSpc>
                <a:spcPct val="100000"/>
              </a:lnSpc>
              <a:spcBef>
                <a:spcPts val="130"/>
              </a:spcBef>
            </a:pPr>
            <a:r>
              <a:rPr b="1" dirty="0">
                <a:solidFill>
                  <a:srgbClr val="000000"/>
                </a:solidFill>
                <a:latin typeface="Arial"/>
                <a:cs typeface="Arial"/>
              </a:rPr>
              <a:t>zonder</a:t>
            </a:r>
            <a:r>
              <a:rPr b="1" spc="-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000000"/>
                </a:solidFill>
                <a:latin typeface="Arial"/>
                <a:cs typeface="Arial"/>
              </a:rPr>
              <a:t>menselijke</a:t>
            </a:r>
            <a:r>
              <a:rPr b="1" spc="-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000000"/>
                </a:solidFill>
                <a:latin typeface="Arial"/>
                <a:cs typeface="Arial"/>
              </a:rPr>
              <a:t>loodsen,</a:t>
            </a:r>
            <a:r>
              <a:rPr b="1" spc="-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0000"/>
                </a:solidFill>
              </a:rPr>
              <a:t>de</a:t>
            </a:r>
            <a:r>
              <a:rPr spc="-30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Schelde</a:t>
            </a:r>
            <a:r>
              <a:rPr spc="-25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op</a:t>
            </a:r>
            <a:r>
              <a:rPr spc="-30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te</a:t>
            </a:r>
            <a:r>
              <a:rPr spc="-30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laten</a:t>
            </a:r>
            <a:r>
              <a:rPr spc="-20" dirty="0">
                <a:solidFill>
                  <a:srgbClr val="000000"/>
                </a:solidFill>
              </a:rPr>
              <a:t> </a:t>
            </a:r>
            <a:r>
              <a:rPr spc="-10" dirty="0">
                <a:solidFill>
                  <a:srgbClr val="000000"/>
                </a:solidFill>
              </a:rPr>
              <a:t>varen?</a:t>
            </a:r>
          </a:p>
          <a:p>
            <a:pPr marL="38100">
              <a:lnSpc>
                <a:spcPct val="100000"/>
              </a:lnSpc>
            </a:pPr>
            <a:endParaRPr spc="-10" dirty="0">
              <a:solidFill>
                <a:srgbClr val="000000"/>
              </a:solidFill>
            </a:endParaRPr>
          </a:p>
          <a:p>
            <a:pPr marL="38100">
              <a:lnSpc>
                <a:spcPct val="100000"/>
              </a:lnSpc>
              <a:spcBef>
                <a:spcPts val="270"/>
              </a:spcBef>
            </a:pPr>
            <a:endParaRPr spc="-10" dirty="0">
              <a:solidFill>
                <a:srgbClr val="000000"/>
              </a:solidFill>
            </a:endParaRPr>
          </a:p>
          <a:p>
            <a:pPr marL="50800">
              <a:lnSpc>
                <a:spcPct val="100000"/>
              </a:lnSpc>
            </a:pPr>
            <a:r>
              <a:rPr b="1" spc="-10" dirty="0">
                <a:solidFill>
                  <a:srgbClr val="000000"/>
                </a:solidFill>
                <a:latin typeface="Arial"/>
                <a:cs typeface="Arial"/>
              </a:rPr>
              <a:t>Opdracht</a:t>
            </a:r>
          </a:p>
          <a:p>
            <a:pPr marL="50800" marR="2333625">
              <a:lnSpc>
                <a:spcPct val="110000"/>
              </a:lnSpc>
              <a:spcBef>
                <a:spcPts val="600"/>
              </a:spcBef>
            </a:pPr>
            <a:r>
              <a:rPr i="1" dirty="0">
                <a:solidFill>
                  <a:srgbClr val="000000"/>
                </a:solidFill>
                <a:latin typeface="Arial"/>
                <a:cs typeface="Arial"/>
              </a:rPr>
              <a:t>Denk</a:t>
            </a:r>
            <a:r>
              <a:rPr i="1"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i="1" dirty="0">
                <a:solidFill>
                  <a:srgbClr val="000000"/>
                </a:solidFill>
                <a:latin typeface="Arial"/>
                <a:cs typeface="Arial"/>
              </a:rPr>
              <a:t>samen</a:t>
            </a:r>
            <a:r>
              <a:rPr i="1" spc="-3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i="1" dirty="0">
                <a:solidFill>
                  <a:srgbClr val="000000"/>
                </a:solidFill>
                <a:latin typeface="Arial"/>
                <a:cs typeface="Arial"/>
              </a:rPr>
              <a:t>met</a:t>
            </a:r>
            <a:r>
              <a:rPr i="1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i="1" dirty="0">
                <a:solidFill>
                  <a:srgbClr val="000000"/>
                </a:solidFill>
                <a:latin typeface="Arial"/>
                <a:cs typeface="Arial"/>
              </a:rPr>
              <a:t>je</a:t>
            </a:r>
            <a:r>
              <a:rPr i="1"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i="1" dirty="0">
                <a:solidFill>
                  <a:srgbClr val="000000"/>
                </a:solidFill>
                <a:latin typeface="Arial"/>
                <a:cs typeface="Arial"/>
              </a:rPr>
              <a:t>buur</a:t>
            </a:r>
            <a:r>
              <a:rPr i="1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i="1" dirty="0">
                <a:solidFill>
                  <a:srgbClr val="000000"/>
                </a:solidFill>
                <a:latin typeface="Arial"/>
                <a:cs typeface="Arial"/>
              </a:rPr>
              <a:t>na</a:t>
            </a:r>
            <a:r>
              <a:rPr i="1"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i="1" dirty="0">
                <a:solidFill>
                  <a:srgbClr val="000000"/>
                </a:solidFill>
                <a:latin typeface="Arial"/>
                <a:cs typeface="Arial"/>
              </a:rPr>
              <a:t>over</a:t>
            </a:r>
            <a:r>
              <a:rPr i="1"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i="1" dirty="0">
                <a:solidFill>
                  <a:srgbClr val="000000"/>
                </a:solidFill>
                <a:latin typeface="Arial"/>
                <a:cs typeface="Arial"/>
              </a:rPr>
              <a:t>hoe</a:t>
            </a:r>
            <a:r>
              <a:rPr i="1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i="1" dirty="0">
                <a:solidFill>
                  <a:srgbClr val="000000"/>
                </a:solidFill>
                <a:latin typeface="Arial"/>
                <a:cs typeface="Arial"/>
              </a:rPr>
              <a:t>je</a:t>
            </a:r>
            <a:r>
              <a:rPr i="1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i="1" dirty="0">
                <a:solidFill>
                  <a:srgbClr val="000000"/>
                </a:solidFill>
                <a:latin typeface="Arial"/>
                <a:cs typeface="Arial"/>
              </a:rPr>
              <a:t>de</a:t>
            </a:r>
            <a:r>
              <a:rPr i="1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i="1" dirty="0">
                <a:solidFill>
                  <a:srgbClr val="000000"/>
                </a:solidFill>
                <a:latin typeface="Arial"/>
                <a:cs typeface="Arial"/>
              </a:rPr>
              <a:t>beloodsing</a:t>
            </a:r>
            <a:r>
              <a:rPr i="1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i="1" dirty="0">
                <a:solidFill>
                  <a:srgbClr val="000000"/>
                </a:solidFill>
                <a:latin typeface="Arial"/>
                <a:cs typeface="Arial"/>
              </a:rPr>
              <a:t>van</a:t>
            </a:r>
            <a:r>
              <a:rPr i="1"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i="1" dirty="0">
                <a:solidFill>
                  <a:srgbClr val="000000"/>
                </a:solidFill>
                <a:latin typeface="Arial"/>
                <a:cs typeface="Arial"/>
              </a:rPr>
              <a:t>schepen</a:t>
            </a:r>
            <a:r>
              <a:rPr i="1" spc="-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i="1" dirty="0">
                <a:solidFill>
                  <a:srgbClr val="000000"/>
                </a:solidFill>
                <a:latin typeface="Arial"/>
                <a:cs typeface="Arial"/>
              </a:rPr>
              <a:t>op</a:t>
            </a:r>
            <a:r>
              <a:rPr i="1" spc="-25" dirty="0">
                <a:solidFill>
                  <a:srgbClr val="000000"/>
                </a:solidFill>
                <a:latin typeface="Arial"/>
                <a:cs typeface="Arial"/>
              </a:rPr>
              <a:t> de </a:t>
            </a:r>
            <a:r>
              <a:rPr i="1" dirty="0">
                <a:solidFill>
                  <a:srgbClr val="000000"/>
                </a:solidFill>
                <a:latin typeface="Arial"/>
                <a:cs typeface="Arial"/>
              </a:rPr>
              <a:t>Westerschelde</a:t>
            </a:r>
            <a:r>
              <a:rPr i="1" spc="-3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i="1" dirty="0">
                <a:solidFill>
                  <a:srgbClr val="000000"/>
                </a:solidFill>
                <a:latin typeface="Arial"/>
                <a:cs typeface="Arial"/>
              </a:rPr>
              <a:t>zou</a:t>
            </a:r>
            <a:r>
              <a:rPr i="1" spc="-4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i="1" dirty="0">
                <a:solidFill>
                  <a:srgbClr val="000000"/>
                </a:solidFill>
                <a:latin typeface="Arial"/>
                <a:cs typeface="Arial"/>
              </a:rPr>
              <a:t>kunnen</a:t>
            </a:r>
            <a:r>
              <a:rPr i="1" spc="-3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i="1" dirty="0">
                <a:solidFill>
                  <a:srgbClr val="000000"/>
                </a:solidFill>
                <a:latin typeface="Arial"/>
                <a:cs typeface="Arial"/>
              </a:rPr>
              <a:t>automatiseren.</a:t>
            </a:r>
            <a:r>
              <a:rPr i="1" spc="-3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i="1" dirty="0">
                <a:solidFill>
                  <a:srgbClr val="000000"/>
                </a:solidFill>
                <a:latin typeface="Arial"/>
                <a:cs typeface="Arial"/>
              </a:rPr>
              <a:t>Hou</a:t>
            </a:r>
            <a:r>
              <a:rPr i="1" spc="-3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i="1" dirty="0">
                <a:solidFill>
                  <a:srgbClr val="000000"/>
                </a:solidFill>
                <a:latin typeface="Arial"/>
                <a:cs typeface="Arial"/>
              </a:rPr>
              <a:t>daarbij</a:t>
            </a:r>
            <a:r>
              <a:rPr i="1" spc="-3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i="1" dirty="0">
                <a:solidFill>
                  <a:srgbClr val="000000"/>
                </a:solidFill>
                <a:latin typeface="Arial"/>
                <a:cs typeface="Arial"/>
              </a:rPr>
              <a:t>rekening</a:t>
            </a:r>
            <a:r>
              <a:rPr i="1" spc="-4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i="1" dirty="0">
                <a:solidFill>
                  <a:srgbClr val="000000"/>
                </a:solidFill>
                <a:latin typeface="Arial"/>
                <a:cs typeface="Arial"/>
              </a:rPr>
              <a:t>met</a:t>
            </a:r>
            <a:r>
              <a:rPr i="1" spc="-3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i="1" spc="-25" dirty="0">
                <a:solidFill>
                  <a:srgbClr val="000000"/>
                </a:solidFill>
                <a:latin typeface="Arial"/>
                <a:cs typeface="Arial"/>
              </a:rPr>
              <a:t>de </a:t>
            </a:r>
            <a:r>
              <a:rPr i="1" dirty="0">
                <a:solidFill>
                  <a:srgbClr val="000000"/>
                </a:solidFill>
                <a:latin typeface="Arial"/>
                <a:cs typeface="Arial"/>
              </a:rPr>
              <a:t>vele</a:t>
            </a:r>
            <a:r>
              <a:rPr i="1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i="1" dirty="0">
                <a:solidFill>
                  <a:srgbClr val="000000"/>
                </a:solidFill>
                <a:latin typeface="Arial"/>
                <a:cs typeface="Arial"/>
              </a:rPr>
              <a:t>uitdagingen</a:t>
            </a:r>
            <a:r>
              <a:rPr i="1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i="1" dirty="0">
                <a:solidFill>
                  <a:srgbClr val="000000"/>
                </a:solidFill>
                <a:latin typeface="Arial"/>
                <a:cs typeface="Arial"/>
              </a:rPr>
              <a:t>op</a:t>
            </a:r>
            <a:r>
              <a:rPr i="1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i="1" dirty="0">
                <a:solidFill>
                  <a:srgbClr val="000000"/>
                </a:solidFill>
                <a:latin typeface="Arial"/>
                <a:cs typeface="Arial"/>
              </a:rPr>
              <a:t>de</a:t>
            </a:r>
            <a:r>
              <a:rPr i="1" spc="-3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i="1" dirty="0">
                <a:solidFill>
                  <a:srgbClr val="000000"/>
                </a:solidFill>
                <a:latin typeface="Arial"/>
                <a:cs typeface="Arial"/>
              </a:rPr>
              <a:t>route</a:t>
            </a:r>
            <a:r>
              <a:rPr i="1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i="1" dirty="0">
                <a:solidFill>
                  <a:srgbClr val="000000"/>
                </a:solidFill>
                <a:latin typeface="Arial"/>
                <a:cs typeface="Arial"/>
              </a:rPr>
              <a:t>die</a:t>
            </a:r>
            <a:r>
              <a:rPr i="1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i="1" dirty="0">
                <a:solidFill>
                  <a:srgbClr val="000000"/>
                </a:solidFill>
                <a:latin typeface="Arial"/>
                <a:cs typeface="Arial"/>
              </a:rPr>
              <a:t>je</a:t>
            </a:r>
            <a:r>
              <a:rPr i="1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i="1" dirty="0">
                <a:solidFill>
                  <a:srgbClr val="000000"/>
                </a:solidFill>
                <a:latin typeface="Arial"/>
                <a:cs typeface="Arial"/>
              </a:rPr>
              <a:t>net</a:t>
            </a:r>
            <a:r>
              <a:rPr i="1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i="1" dirty="0">
                <a:solidFill>
                  <a:srgbClr val="000000"/>
                </a:solidFill>
                <a:latin typeface="Arial"/>
                <a:cs typeface="Arial"/>
              </a:rPr>
              <a:t>leerde</a:t>
            </a:r>
            <a:r>
              <a:rPr i="1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i="1" dirty="0">
                <a:solidFill>
                  <a:srgbClr val="000000"/>
                </a:solidFill>
                <a:latin typeface="Arial"/>
                <a:cs typeface="Arial"/>
              </a:rPr>
              <a:t>kennen.</a:t>
            </a:r>
            <a:r>
              <a:rPr i="1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i="1" dirty="0">
                <a:solidFill>
                  <a:srgbClr val="000000"/>
                </a:solidFill>
                <a:latin typeface="Arial"/>
                <a:cs typeface="Arial"/>
              </a:rPr>
              <a:t>Probeer</a:t>
            </a:r>
            <a:r>
              <a:rPr i="1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i="1" dirty="0">
                <a:solidFill>
                  <a:srgbClr val="000000"/>
                </a:solidFill>
                <a:latin typeface="Arial"/>
                <a:cs typeface="Arial"/>
              </a:rPr>
              <a:t>in</a:t>
            </a:r>
            <a:r>
              <a:rPr i="1" spc="-25" dirty="0">
                <a:solidFill>
                  <a:srgbClr val="000000"/>
                </a:solidFill>
                <a:latin typeface="Arial"/>
                <a:cs typeface="Arial"/>
              </a:rPr>
              <a:t> je </a:t>
            </a:r>
            <a:r>
              <a:rPr i="1" dirty="0">
                <a:solidFill>
                  <a:srgbClr val="000000"/>
                </a:solidFill>
                <a:latin typeface="Arial"/>
                <a:cs typeface="Arial"/>
              </a:rPr>
              <a:t>oplossing</a:t>
            </a:r>
            <a:r>
              <a:rPr i="1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i="1" dirty="0">
                <a:solidFill>
                  <a:srgbClr val="000000"/>
                </a:solidFill>
                <a:latin typeface="Arial"/>
                <a:cs typeface="Arial"/>
              </a:rPr>
              <a:t>zeker</a:t>
            </a:r>
            <a:r>
              <a:rPr i="1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i="1" dirty="0">
                <a:solidFill>
                  <a:srgbClr val="000000"/>
                </a:solidFill>
                <a:latin typeface="Arial"/>
                <a:cs typeface="Arial"/>
              </a:rPr>
              <a:t>ook</a:t>
            </a:r>
            <a:r>
              <a:rPr i="1"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i="1" dirty="0">
                <a:solidFill>
                  <a:srgbClr val="000000"/>
                </a:solidFill>
                <a:latin typeface="Arial"/>
                <a:cs typeface="Arial"/>
              </a:rPr>
              <a:t>een</a:t>
            </a:r>
            <a:r>
              <a:rPr i="1" spc="-4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i="1" dirty="0">
                <a:solidFill>
                  <a:srgbClr val="000000"/>
                </a:solidFill>
                <a:latin typeface="Arial"/>
                <a:cs typeface="Arial"/>
              </a:rPr>
              <a:t>antwoord</a:t>
            </a:r>
            <a:r>
              <a:rPr i="1" spc="-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i="1" dirty="0">
                <a:solidFill>
                  <a:srgbClr val="000000"/>
                </a:solidFill>
                <a:latin typeface="Arial"/>
                <a:cs typeface="Arial"/>
              </a:rPr>
              <a:t>te</a:t>
            </a:r>
            <a:r>
              <a:rPr i="1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i="1" dirty="0">
                <a:solidFill>
                  <a:srgbClr val="000000"/>
                </a:solidFill>
                <a:latin typeface="Arial"/>
                <a:cs typeface="Arial"/>
              </a:rPr>
              <a:t>geven</a:t>
            </a:r>
            <a:r>
              <a:rPr i="1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i="1" dirty="0">
                <a:solidFill>
                  <a:srgbClr val="000000"/>
                </a:solidFill>
                <a:latin typeface="Arial"/>
                <a:cs typeface="Arial"/>
              </a:rPr>
              <a:t>op</a:t>
            </a:r>
            <a:r>
              <a:rPr i="1" spc="-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i="1" dirty="0">
                <a:solidFill>
                  <a:srgbClr val="000000"/>
                </a:solidFill>
                <a:latin typeface="Arial"/>
                <a:cs typeface="Arial"/>
              </a:rPr>
              <a:t>onderstaande</a:t>
            </a:r>
            <a:r>
              <a:rPr i="1" spc="-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i="1" spc="-10" dirty="0">
                <a:solidFill>
                  <a:srgbClr val="000000"/>
                </a:solidFill>
                <a:latin typeface="Arial"/>
                <a:cs typeface="Arial"/>
              </a:rPr>
              <a:t>vragen:</a:t>
            </a:r>
          </a:p>
          <a:p>
            <a:pPr marL="136525" indent="-85725">
              <a:lnSpc>
                <a:spcPct val="100000"/>
              </a:lnSpc>
              <a:spcBef>
                <a:spcPts val="745"/>
              </a:spcBef>
              <a:buFont typeface="Arial"/>
              <a:buChar char="-"/>
              <a:tabLst>
                <a:tab pos="136525" algn="l"/>
              </a:tabLst>
            </a:pPr>
            <a:r>
              <a:rPr b="1" dirty="0">
                <a:solidFill>
                  <a:srgbClr val="000000"/>
                </a:solidFill>
                <a:latin typeface="Arial"/>
                <a:cs typeface="Arial"/>
              </a:rPr>
              <a:t>Welke</a:t>
            </a:r>
            <a:r>
              <a:rPr b="1" spc="-3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000000"/>
                </a:solidFill>
                <a:latin typeface="Arial"/>
                <a:cs typeface="Arial"/>
              </a:rPr>
              <a:t>sensoren</a:t>
            </a:r>
            <a:r>
              <a:rPr b="1" spc="-4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0000"/>
                </a:solidFill>
              </a:rPr>
              <a:t>hebben</a:t>
            </a:r>
            <a:r>
              <a:rPr spc="-25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de</a:t>
            </a:r>
            <a:r>
              <a:rPr spc="-25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schepen</a:t>
            </a:r>
            <a:r>
              <a:rPr spc="-20" dirty="0">
                <a:solidFill>
                  <a:srgbClr val="000000"/>
                </a:solidFill>
              </a:rPr>
              <a:t> </a:t>
            </a:r>
            <a:r>
              <a:rPr spc="-10" dirty="0">
                <a:solidFill>
                  <a:srgbClr val="000000"/>
                </a:solidFill>
              </a:rPr>
              <a:t>nodig?</a:t>
            </a:r>
          </a:p>
          <a:p>
            <a:pPr marL="136525" indent="-85725">
              <a:lnSpc>
                <a:spcPct val="100000"/>
              </a:lnSpc>
              <a:spcBef>
                <a:spcPts val="735"/>
              </a:spcBef>
              <a:buFont typeface="Arial"/>
              <a:buChar char="-"/>
              <a:tabLst>
                <a:tab pos="136525" algn="l"/>
              </a:tabLst>
            </a:pPr>
            <a:r>
              <a:rPr b="1" dirty="0">
                <a:solidFill>
                  <a:srgbClr val="000000"/>
                </a:solidFill>
                <a:latin typeface="Arial"/>
                <a:cs typeface="Arial"/>
              </a:rPr>
              <a:t>Welke</a:t>
            </a:r>
            <a:r>
              <a:rPr b="1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b="1" spc="-10" dirty="0">
                <a:solidFill>
                  <a:srgbClr val="000000"/>
                </a:solidFill>
                <a:latin typeface="Arial"/>
                <a:cs typeface="Arial"/>
              </a:rPr>
              <a:t>aanpassingen</a:t>
            </a:r>
            <a:r>
              <a:rPr b="1" spc="-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0000"/>
                </a:solidFill>
              </a:rPr>
              <a:t>zou</a:t>
            </a:r>
            <a:r>
              <a:rPr spc="-5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je</a:t>
            </a:r>
            <a:r>
              <a:rPr spc="-30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moeten</a:t>
            </a:r>
            <a:r>
              <a:rPr spc="-15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doen</a:t>
            </a:r>
            <a:r>
              <a:rPr spc="-10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aan</a:t>
            </a:r>
            <a:r>
              <a:rPr spc="-25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de</a:t>
            </a:r>
            <a:r>
              <a:rPr spc="-10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Westerschelde</a:t>
            </a:r>
            <a:r>
              <a:rPr spc="-10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en</a:t>
            </a:r>
            <a:r>
              <a:rPr spc="-5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de</a:t>
            </a:r>
            <a:r>
              <a:rPr spc="-25" dirty="0">
                <a:solidFill>
                  <a:srgbClr val="000000"/>
                </a:solidFill>
              </a:rPr>
              <a:t> </a:t>
            </a:r>
            <a:r>
              <a:rPr b="1" spc="-10" dirty="0">
                <a:solidFill>
                  <a:srgbClr val="000000"/>
                </a:solidFill>
                <a:latin typeface="Arial"/>
                <a:cs typeface="Arial"/>
              </a:rPr>
              <a:t>vaarroute</a:t>
            </a:r>
          </a:p>
          <a:p>
            <a:pPr marL="50800">
              <a:lnSpc>
                <a:spcPts val="1135"/>
              </a:lnSpc>
              <a:spcBef>
                <a:spcPts val="130"/>
              </a:spcBef>
            </a:pPr>
            <a:r>
              <a:rPr dirty="0">
                <a:solidFill>
                  <a:srgbClr val="000000"/>
                </a:solidFill>
              </a:rPr>
              <a:t>om</a:t>
            </a:r>
            <a:r>
              <a:rPr spc="-20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je</a:t>
            </a:r>
            <a:r>
              <a:rPr spc="-10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project</a:t>
            </a:r>
            <a:r>
              <a:rPr spc="-20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te</a:t>
            </a:r>
            <a:r>
              <a:rPr spc="-20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laten</a:t>
            </a:r>
            <a:r>
              <a:rPr spc="-20" dirty="0">
                <a:solidFill>
                  <a:srgbClr val="000000"/>
                </a:solidFill>
              </a:rPr>
              <a:t> </a:t>
            </a:r>
            <a:r>
              <a:rPr spc="-10" dirty="0">
                <a:solidFill>
                  <a:srgbClr val="000000"/>
                </a:solidFill>
              </a:rPr>
              <a:t>slagen?</a:t>
            </a:r>
          </a:p>
          <a:p>
            <a:pPr marL="4345940">
              <a:lnSpc>
                <a:spcPts val="1135"/>
              </a:lnSpc>
            </a:pPr>
            <a:r>
              <a:rPr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(315)</a:t>
            </a:r>
            <a:r>
              <a:rPr u="sng" spc="-2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 </a:t>
            </a:r>
            <a:r>
              <a:rPr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Annik</a:t>
            </a:r>
            <a:r>
              <a:rPr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 </a:t>
            </a:r>
            <a:r>
              <a:rPr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Dirkx</a:t>
            </a:r>
            <a:r>
              <a:rPr u="sng" spc="-2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 </a:t>
            </a:r>
            <a:r>
              <a:rPr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over</a:t>
            </a:r>
            <a:r>
              <a:rPr u="sng" spc="-2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 </a:t>
            </a:r>
            <a:r>
              <a:rPr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de</a:t>
            </a:r>
            <a:r>
              <a:rPr u="sng" spc="-1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 </a:t>
            </a:r>
            <a:r>
              <a:rPr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oorzaak</a:t>
            </a:r>
            <a:r>
              <a:rPr u="sng" spc="-2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 </a:t>
            </a:r>
            <a:r>
              <a:rPr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van</a:t>
            </a:r>
            <a:r>
              <a:rPr u="sng" spc="-3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 </a:t>
            </a:r>
            <a:r>
              <a:rPr u="sng" spc="-2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het</a:t>
            </a:r>
          </a:p>
          <a:p>
            <a:pPr marL="4574540">
              <a:lnSpc>
                <a:spcPct val="100000"/>
              </a:lnSpc>
              <a:spcBef>
                <a:spcPts val="130"/>
              </a:spcBef>
            </a:pPr>
            <a:r>
              <a:rPr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vastlopen</a:t>
            </a:r>
            <a:r>
              <a:rPr u="sng" spc="-2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 </a:t>
            </a:r>
            <a:r>
              <a:rPr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van</a:t>
            </a:r>
            <a:r>
              <a:rPr u="sng" spc="-2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 </a:t>
            </a:r>
            <a:r>
              <a:rPr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het</a:t>
            </a:r>
            <a:r>
              <a:rPr u="sng" spc="-2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 </a:t>
            </a:r>
            <a:r>
              <a:rPr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schip</a:t>
            </a:r>
            <a:r>
              <a:rPr u="sng" spc="-2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 </a:t>
            </a:r>
            <a:r>
              <a:rPr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-</a:t>
            </a:r>
            <a:r>
              <a:rPr u="sng" spc="-2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 </a:t>
            </a:r>
            <a:r>
              <a:rPr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YouTube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5821112" y="2977691"/>
            <a:ext cx="1097280" cy="1447165"/>
            <a:chOff x="5821112" y="2977691"/>
            <a:chExt cx="1097280" cy="1447165"/>
          </a:xfrm>
        </p:grpSpPr>
        <p:sp>
          <p:nvSpPr>
            <p:cNvPr id="9" name="object 9"/>
            <p:cNvSpPr/>
            <p:nvPr/>
          </p:nvSpPr>
          <p:spPr>
            <a:xfrm>
              <a:off x="5821112" y="2977691"/>
              <a:ext cx="197485" cy="426084"/>
            </a:xfrm>
            <a:custGeom>
              <a:avLst/>
              <a:gdLst/>
              <a:ahLst/>
              <a:cxnLst/>
              <a:rect l="l" t="t" r="r" b="b"/>
              <a:pathLst>
                <a:path w="197485" h="426085">
                  <a:moveTo>
                    <a:pt x="98717" y="425241"/>
                  </a:moveTo>
                  <a:lnTo>
                    <a:pt x="101707" y="425619"/>
                  </a:lnTo>
                  <a:lnTo>
                    <a:pt x="112292" y="421185"/>
                  </a:lnTo>
                  <a:lnTo>
                    <a:pt x="114784" y="417095"/>
                  </a:lnTo>
                  <a:lnTo>
                    <a:pt x="160393" y="324272"/>
                  </a:lnTo>
                  <a:lnTo>
                    <a:pt x="157489" y="316006"/>
                  </a:lnTo>
                  <a:lnTo>
                    <a:pt x="142884" y="308996"/>
                  </a:lnTo>
                  <a:lnTo>
                    <a:pt x="134618" y="311901"/>
                  </a:lnTo>
                  <a:lnTo>
                    <a:pt x="105114" y="372271"/>
                  </a:lnTo>
                  <a:lnTo>
                    <a:pt x="83453" y="324530"/>
                  </a:lnTo>
                  <a:lnTo>
                    <a:pt x="72446" y="276422"/>
                  </a:lnTo>
                  <a:lnTo>
                    <a:pt x="72115" y="228060"/>
                  </a:lnTo>
                  <a:lnTo>
                    <a:pt x="82483" y="179555"/>
                  </a:lnTo>
                  <a:lnTo>
                    <a:pt x="103571" y="131019"/>
                  </a:lnTo>
                  <a:lnTo>
                    <a:pt x="141887" y="75142"/>
                  </a:lnTo>
                  <a:lnTo>
                    <a:pt x="196020" y="22098"/>
                  </a:lnTo>
                  <a:lnTo>
                    <a:pt x="196948" y="13557"/>
                  </a:lnTo>
                  <a:lnTo>
                    <a:pt x="187377" y="1563"/>
                  </a:lnTo>
                  <a:lnTo>
                    <a:pt x="178614" y="0"/>
                  </a:lnTo>
                  <a:lnTo>
                    <a:pt x="172084" y="4794"/>
                  </a:lnTo>
                  <a:lnTo>
                    <a:pt x="120165" y="56391"/>
                  </a:lnTo>
                  <a:lnTo>
                    <a:pt x="78621" y="116930"/>
                  </a:lnTo>
                  <a:lnTo>
                    <a:pt x="50135" y="189125"/>
                  </a:lnTo>
                  <a:lnTo>
                    <a:pt x="43236" y="232360"/>
                  </a:lnTo>
                  <a:lnTo>
                    <a:pt x="44251" y="279571"/>
                  </a:lnTo>
                  <a:lnTo>
                    <a:pt x="55443" y="330170"/>
                  </a:lnTo>
                  <a:lnTo>
                    <a:pt x="79077" y="383570"/>
                  </a:lnTo>
                  <a:lnTo>
                    <a:pt x="15276" y="352419"/>
                  </a:lnTo>
                  <a:lnTo>
                    <a:pt x="7011" y="355323"/>
                  </a:lnTo>
                  <a:lnTo>
                    <a:pt x="0" y="369930"/>
                  </a:lnTo>
                  <a:lnTo>
                    <a:pt x="2903" y="378196"/>
                  </a:lnTo>
                  <a:lnTo>
                    <a:pt x="98717" y="425241"/>
                  </a:lnTo>
                  <a:close/>
                </a:path>
              </a:pathLst>
            </a:custGeom>
            <a:solidFill>
              <a:srgbClr val="009B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42875" y="3548992"/>
              <a:ext cx="749426" cy="749141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919088" y="3425062"/>
              <a:ext cx="984885" cy="985519"/>
            </a:xfrm>
            <a:custGeom>
              <a:avLst/>
              <a:gdLst/>
              <a:ahLst/>
              <a:cxnLst/>
              <a:rect l="l" t="t" r="r" b="b"/>
              <a:pathLst>
                <a:path w="984884" h="985520">
                  <a:moveTo>
                    <a:pt x="172974" y="0"/>
                  </a:moveTo>
                  <a:lnTo>
                    <a:pt x="812038" y="0"/>
                  </a:lnTo>
                  <a:lnTo>
                    <a:pt x="846201" y="3429"/>
                  </a:lnTo>
                  <a:lnTo>
                    <a:pt x="908431" y="29591"/>
                  </a:lnTo>
                  <a:lnTo>
                    <a:pt x="955293" y="76581"/>
                  </a:lnTo>
                  <a:lnTo>
                    <a:pt x="981456" y="138684"/>
                  </a:lnTo>
                  <a:lnTo>
                    <a:pt x="984885" y="172974"/>
                  </a:lnTo>
                  <a:lnTo>
                    <a:pt x="984885" y="811961"/>
                  </a:lnTo>
                  <a:lnTo>
                    <a:pt x="971422" y="878865"/>
                  </a:lnTo>
                  <a:lnTo>
                    <a:pt x="934085" y="934097"/>
                  </a:lnTo>
                  <a:lnTo>
                    <a:pt x="878839" y="971334"/>
                  </a:lnTo>
                  <a:lnTo>
                    <a:pt x="812038" y="984923"/>
                  </a:lnTo>
                  <a:lnTo>
                    <a:pt x="172974" y="984923"/>
                  </a:lnTo>
                  <a:lnTo>
                    <a:pt x="106172" y="971334"/>
                  </a:lnTo>
                  <a:lnTo>
                    <a:pt x="50926" y="934097"/>
                  </a:lnTo>
                  <a:lnTo>
                    <a:pt x="13588" y="878865"/>
                  </a:lnTo>
                  <a:lnTo>
                    <a:pt x="0" y="811961"/>
                  </a:lnTo>
                  <a:lnTo>
                    <a:pt x="0" y="172974"/>
                  </a:lnTo>
                  <a:lnTo>
                    <a:pt x="13588" y="106045"/>
                  </a:lnTo>
                  <a:lnTo>
                    <a:pt x="50926" y="50800"/>
                  </a:lnTo>
                  <a:lnTo>
                    <a:pt x="106172" y="13589"/>
                  </a:lnTo>
                  <a:lnTo>
                    <a:pt x="172974" y="0"/>
                  </a:lnTo>
                  <a:close/>
                </a:path>
              </a:pathLst>
            </a:custGeom>
            <a:ln w="28575">
              <a:solidFill>
                <a:srgbClr val="009B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9">
            <a:extLst>
              <a:ext uri="{FF2B5EF4-FFF2-40B4-BE49-F238E27FC236}">
                <a16:creationId xmlns:a16="http://schemas.microsoft.com/office/drawing/2014/main" id="{0138CC1A-D684-B122-B29F-149D5563700E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2545746" y="4953000"/>
            <a:ext cx="2465008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nl-BE" spc="-10" dirty="0"/>
              <a:t>VOORTRAJECT</a:t>
            </a:r>
            <a:r>
              <a:rPr spc="5" dirty="0"/>
              <a:t> </a:t>
            </a:r>
            <a:r>
              <a:rPr dirty="0"/>
              <a:t>–</a:t>
            </a:r>
            <a:r>
              <a:rPr spc="5" dirty="0"/>
              <a:t> </a:t>
            </a:r>
            <a:r>
              <a:rPr spc="-10" dirty="0"/>
              <a:t>Havenstudio</a:t>
            </a:r>
            <a:r>
              <a:rPr spc="10" dirty="0"/>
              <a:t> </a:t>
            </a:r>
            <a:r>
              <a:rPr dirty="0"/>
              <a:t>–</a:t>
            </a:r>
            <a:r>
              <a:rPr spc="5" dirty="0"/>
              <a:t> </a:t>
            </a:r>
            <a:r>
              <a:rPr dirty="0"/>
              <a:t>p</a:t>
            </a:r>
            <a:r>
              <a:rPr spc="5" dirty="0"/>
              <a:t> </a:t>
            </a:r>
            <a:fld id="{81D60167-4931-47E6-BA6A-407CBD079E47}" type="slidenum">
              <a:rPr spc="-25" dirty="0"/>
              <a:pPr marL="12700" algn="ctr">
                <a:lnSpc>
                  <a:spcPct val="100000"/>
                </a:lnSpc>
              </a:pPr>
              <a:t>24</a:t>
            </a:fld>
            <a:endParaRPr spc="-25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16" descr="Afbeelding met kaart&#10;&#10;Automatisch gegenereerde beschrijving">
            <a:extLst>
              <a:ext uri="{FF2B5EF4-FFF2-40B4-BE49-F238E27FC236}">
                <a16:creationId xmlns:a16="http://schemas.microsoft.com/office/drawing/2014/main" id="{EC7F1142-9881-1808-7B06-37905E7CAF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5" t="-1" r="813" b="161"/>
          <a:stretch/>
        </p:blipFill>
        <p:spPr bwMode="auto">
          <a:xfrm>
            <a:off x="0" y="0"/>
            <a:ext cx="7556500" cy="5334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Rechthoek: afgeronde hoeken 17">
            <a:extLst>
              <a:ext uri="{FF2B5EF4-FFF2-40B4-BE49-F238E27FC236}">
                <a16:creationId xmlns:a16="http://schemas.microsoft.com/office/drawing/2014/main" id="{3991ECBF-2AAA-E1BC-6ECA-1385BE7B6977}"/>
              </a:ext>
            </a:extLst>
          </p:cNvPr>
          <p:cNvSpPr/>
          <p:nvPr/>
        </p:nvSpPr>
        <p:spPr>
          <a:xfrm>
            <a:off x="304483" y="273368"/>
            <a:ext cx="6947535" cy="4787265"/>
          </a:xfrm>
          <a:prstGeom prst="roundRect">
            <a:avLst>
              <a:gd name="adj" fmla="val 6570"/>
            </a:avLst>
          </a:prstGeom>
          <a:solidFill>
            <a:schemeClr val="bg1"/>
          </a:solidFill>
          <a:ln>
            <a:solidFill>
              <a:srgbClr val="009B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BE"/>
          </a:p>
        </p:txBody>
      </p:sp>
      <p:pic>
        <p:nvPicPr>
          <p:cNvPr id="19" name="Graphic 1680259451" descr="Vraagteken met effen opvulling">
            <a:extLst>
              <a:ext uri="{FF2B5EF4-FFF2-40B4-BE49-F238E27FC236}">
                <a16:creationId xmlns:a16="http://schemas.microsoft.com/office/drawing/2014/main" id="{FD6647A9-14F6-084E-7E3C-3B84F2FD52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250" y="685800"/>
            <a:ext cx="1265555" cy="1265555"/>
          </a:xfrm>
          <a:prstGeom prst="rect">
            <a:avLst/>
          </a:prstGeom>
        </p:spPr>
      </p:pic>
      <p:sp>
        <p:nvSpPr>
          <p:cNvPr id="20" name="Rechthoek: afgeronde hoeken 19">
            <a:extLst>
              <a:ext uri="{FF2B5EF4-FFF2-40B4-BE49-F238E27FC236}">
                <a16:creationId xmlns:a16="http://schemas.microsoft.com/office/drawing/2014/main" id="{345798A5-C570-0BA0-304E-F6FE851D513D}"/>
              </a:ext>
            </a:extLst>
          </p:cNvPr>
          <p:cNvSpPr/>
          <p:nvPr/>
        </p:nvSpPr>
        <p:spPr>
          <a:xfrm>
            <a:off x="654050" y="2667000"/>
            <a:ext cx="2959100" cy="1060450"/>
          </a:xfrm>
          <a:prstGeom prst="roundRect">
            <a:avLst>
              <a:gd name="adj" fmla="val 19257"/>
            </a:avLst>
          </a:prstGeom>
          <a:noFill/>
          <a:ln w="19050">
            <a:solidFill>
              <a:srgbClr val="009B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nl-BE" sz="1200" dirty="0">
                <a:ln w="9525" cap="rnd" cmpd="sng" algn="ctr">
                  <a:solidFill>
                    <a:srgbClr val="009BAC"/>
                  </a:solidFill>
                  <a:prstDash val="solid"/>
                  <a:bevel/>
                </a:ln>
                <a:solidFill>
                  <a:srgbClr val="009BA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Enkele belangrijke uitdagingen:</a:t>
            </a:r>
            <a:endParaRPr lang="nl-BE" sz="1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lnSpc>
                <a:spcPct val="11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BE" sz="1200" dirty="0">
                <a:ln w="9525" cap="rnd" cmpd="sng" algn="ctr">
                  <a:solidFill>
                    <a:srgbClr val="009BAC"/>
                  </a:solidFill>
                  <a:prstDash val="solid"/>
                  <a:bevel/>
                </a:ln>
                <a:solidFill>
                  <a:srgbClr val="009BA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vele bochten en zandplaten.</a:t>
            </a:r>
            <a:endParaRPr lang="nl-BE" sz="1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nl-BE" sz="1200" dirty="0">
                <a:ln w="9525" cap="rnd" cmpd="sng" algn="ctr">
                  <a:solidFill>
                    <a:srgbClr val="009BAC"/>
                  </a:solidFill>
                  <a:prstDash val="solid"/>
                  <a:bevel/>
                </a:ln>
                <a:solidFill>
                  <a:srgbClr val="009BA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Andere schepen op je route.</a:t>
            </a:r>
            <a:endParaRPr lang="nl-BE" sz="1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>
              <a:lnSpc>
                <a:spcPct val="115000"/>
              </a:lnSpc>
              <a:spcAft>
                <a:spcPts val="600"/>
              </a:spcAft>
            </a:pPr>
            <a:r>
              <a:rPr lang="nl-BE" sz="1200" dirty="0">
                <a:ln w="9525" cap="rnd" cmpd="sng" algn="ctr">
                  <a:solidFill>
                    <a:srgbClr val="009BAC"/>
                  </a:solidFill>
                  <a:prstDash val="solid"/>
                  <a:bevel/>
                </a:ln>
                <a:solidFill>
                  <a:srgbClr val="009BA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nl-BE" sz="1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kstvak 2">
            <a:extLst>
              <a:ext uri="{FF2B5EF4-FFF2-40B4-BE49-F238E27FC236}">
                <a16:creationId xmlns:a16="http://schemas.microsoft.com/office/drawing/2014/main" id="{A90D0EA8-8ADD-9BE6-DF4B-8FDB6161E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2529" y="2382191"/>
            <a:ext cx="2243895" cy="673100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nl-BE" sz="1400" dirty="0">
                <a:effectLst/>
                <a:latin typeface="Arial Rounded MT Bold" panose="020F07040305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Welke sensoren heb je nodig?</a:t>
            </a:r>
            <a:endParaRPr lang="nl-BE" sz="1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kstvak 2">
            <a:extLst>
              <a:ext uri="{FF2B5EF4-FFF2-40B4-BE49-F238E27FC236}">
                <a16:creationId xmlns:a16="http://schemas.microsoft.com/office/drawing/2014/main" id="{B13EAB03-7B46-6B23-6610-21B99C6B8C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6450" y="3340234"/>
            <a:ext cx="2443468" cy="901700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nl-BE" sz="1400" dirty="0">
                <a:effectLst/>
                <a:latin typeface="Arial Rounded MT Bold" panose="020F07040305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Welke aanpassingen aan de vaarroute zou je eventueel doen?</a:t>
            </a:r>
            <a:endParaRPr lang="nl-BE" sz="1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kstvak 2">
            <a:extLst>
              <a:ext uri="{FF2B5EF4-FFF2-40B4-BE49-F238E27FC236}">
                <a16:creationId xmlns:a16="http://schemas.microsoft.com/office/drawing/2014/main" id="{E6D90292-55A6-57D2-FA5A-7A138C5593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7525" y="741521"/>
            <a:ext cx="5200650" cy="1250950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nl-BE" sz="1600">
                <a:effectLst/>
                <a:latin typeface="Arial Rounded MT Bold" panose="020F07040305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OPDRACHT</a:t>
            </a:r>
            <a:endParaRPr lang="nl-BE" sz="110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nl-BE" sz="1600">
                <a:effectLst/>
                <a:latin typeface="Arial Rounded MT Bold" panose="020F07040305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Hoe zou jij de vaarroute van een schip over de Westerschelde automatiseren?</a:t>
            </a:r>
            <a:endParaRPr lang="nl-BE" sz="110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Graphic 708764864" descr="Lijn met pijl: Lichte curve met effen opvulling">
            <a:extLst>
              <a:ext uri="{FF2B5EF4-FFF2-40B4-BE49-F238E27FC236}">
                <a16:creationId xmlns:a16="http://schemas.microsoft.com/office/drawing/2014/main" id="{E59AD4C3-F310-4675-9777-E402161177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697293">
            <a:off x="3328846" y="2380034"/>
            <a:ext cx="1341755" cy="914400"/>
          </a:xfrm>
          <a:prstGeom prst="rect">
            <a:avLst/>
          </a:prstGeom>
        </p:spPr>
      </p:pic>
      <p:pic>
        <p:nvPicPr>
          <p:cNvPr id="25" name="Graphic 1813808963" descr="Lijn met pijl: Lichte curve met effen opvulling">
            <a:extLst>
              <a:ext uri="{FF2B5EF4-FFF2-40B4-BE49-F238E27FC236}">
                <a16:creationId xmlns:a16="http://schemas.microsoft.com/office/drawing/2014/main" id="{EC1E9EF3-FD84-3C40-8947-FE41A390EC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633234">
            <a:off x="3372026" y="3051864"/>
            <a:ext cx="1243965" cy="116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8766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2731" y="902461"/>
            <a:ext cx="6518275" cy="9525"/>
          </a:xfrm>
          <a:custGeom>
            <a:avLst/>
            <a:gdLst/>
            <a:ahLst/>
            <a:cxnLst/>
            <a:rect l="l" t="t" r="r" b="b"/>
            <a:pathLst>
              <a:path w="6518275" h="9525">
                <a:moveTo>
                  <a:pt x="6517894" y="0"/>
                </a:moveTo>
                <a:lnTo>
                  <a:pt x="0" y="0"/>
                </a:lnTo>
                <a:lnTo>
                  <a:pt x="0" y="9144"/>
                </a:lnTo>
                <a:lnTo>
                  <a:pt x="6517894" y="9144"/>
                </a:lnTo>
                <a:lnTo>
                  <a:pt x="6517894" y="0"/>
                </a:lnTo>
                <a:close/>
              </a:path>
            </a:pathLst>
          </a:custGeom>
          <a:solidFill>
            <a:srgbClr val="009B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28319" y="821791"/>
            <a:ext cx="6499860" cy="2178050"/>
          </a:xfrm>
          <a:prstGeom prst="rect">
            <a:avLst/>
          </a:prstGeom>
        </p:spPr>
        <p:txBody>
          <a:bodyPr vert="horz" wrap="square" lIns="0" tIns="1054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sz="1100" dirty="0">
                <a:solidFill>
                  <a:srgbClr val="009BAC"/>
                </a:solidFill>
                <a:latin typeface="Arial"/>
                <a:cs typeface="Arial"/>
              </a:rPr>
              <a:t>ÉÉN</a:t>
            </a:r>
            <a:r>
              <a:rPr sz="1100" spc="200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spc="55" dirty="0">
                <a:solidFill>
                  <a:srgbClr val="009BAC"/>
                </a:solidFill>
                <a:latin typeface="Arial"/>
                <a:cs typeface="Arial"/>
              </a:rPr>
              <a:t>PROBLEEM,</a:t>
            </a:r>
            <a:r>
              <a:rPr sz="1100" spc="210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spc="55" dirty="0">
                <a:solidFill>
                  <a:srgbClr val="009BAC"/>
                </a:solidFill>
                <a:latin typeface="Arial"/>
                <a:cs typeface="Arial"/>
              </a:rPr>
              <a:t>VERSCHILLENDE</a:t>
            </a:r>
            <a:r>
              <a:rPr sz="1100" spc="204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spc="50" dirty="0">
                <a:solidFill>
                  <a:srgbClr val="009BAC"/>
                </a:solidFill>
                <a:latin typeface="Arial"/>
                <a:cs typeface="Arial"/>
              </a:rPr>
              <a:t>OPLOSSINGEN!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ct val="110400"/>
              </a:lnSpc>
              <a:spcBef>
                <a:spcPts val="595"/>
              </a:spcBef>
            </a:pPr>
            <a:r>
              <a:rPr sz="1100" dirty="0">
                <a:latin typeface="Arial"/>
                <a:cs typeface="Arial"/>
              </a:rPr>
              <a:t>Zoals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bij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vele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problemen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zijn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er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ook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hier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verschillende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mogelijkheden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om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tot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een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oplossing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te</a:t>
            </a:r>
            <a:r>
              <a:rPr sz="1100" spc="500" dirty="0">
                <a:latin typeface="Arial"/>
                <a:cs typeface="Arial"/>
              </a:rPr>
              <a:t>  </a:t>
            </a:r>
            <a:r>
              <a:rPr sz="1100" dirty="0">
                <a:latin typeface="Arial"/>
                <a:cs typeface="Arial"/>
              </a:rPr>
              <a:t>komen.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Zo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zouden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ons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containerschip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zo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kunnen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programmeren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dat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het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met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behulp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van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een </a:t>
            </a:r>
            <a:r>
              <a:rPr sz="1100" dirty="0">
                <a:latin typeface="Arial"/>
                <a:cs typeface="Arial"/>
              </a:rPr>
              <a:t>infraroodsensor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automatisch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de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sleepboot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volgt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die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voor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hem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vaart.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Op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die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manier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kan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het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schip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veilig </a:t>
            </a:r>
            <a:r>
              <a:rPr sz="1100" dirty="0">
                <a:latin typeface="Arial"/>
                <a:cs typeface="Arial"/>
              </a:rPr>
              <a:t>naar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juiste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kade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in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haven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gebracht</a:t>
            </a:r>
            <a:r>
              <a:rPr sz="1100" spc="-10" dirty="0">
                <a:latin typeface="Arial"/>
                <a:cs typeface="Arial"/>
              </a:rPr>
              <a:t> worden.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14"/>
              </a:spcBef>
            </a:pPr>
            <a:endParaRPr sz="1100">
              <a:latin typeface="Arial"/>
              <a:cs typeface="Arial"/>
            </a:endParaRPr>
          </a:p>
          <a:p>
            <a:pPr marL="12700" marR="2160905">
              <a:lnSpc>
                <a:spcPct val="110400"/>
              </a:lnSpc>
            </a:pPr>
            <a:r>
              <a:rPr sz="1100" dirty="0">
                <a:latin typeface="Arial"/>
                <a:cs typeface="Arial"/>
              </a:rPr>
              <a:t>We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willen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echter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nog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een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stapje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verder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gaan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automatisering</a:t>
            </a:r>
            <a:r>
              <a:rPr sz="1100" spc="-25" dirty="0">
                <a:latin typeface="Arial"/>
                <a:cs typeface="Arial"/>
              </a:rPr>
              <a:t> en </a:t>
            </a:r>
            <a:r>
              <a:rPr sz="1100" dirty="0">
                <a:latin typeface="Arial"/>
                <a:cs typeface="Arial"/>
              </a:rPr>
              <a:t>jullie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ook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kennis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laten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maken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met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een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andere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veelgebruikte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aanpak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in </a:t>
            </a:r>
            <a:r>
              <a:rPr sz="1100" dirty="0">
                <a:latin typeface="Arial"/>
                <a:cs typeface="Arial"/>
              </a:rPr>
              <a:t>de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wereld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van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robots: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technologie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om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met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behulp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van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een </a:t>
            </a:r>
            <a:r>
              <a:rPr sz="1100" b="1" dirty="0">
                <a:latin typeface="Arial"/>
                <a:cs typeface="Arial"/>
              </a:rPr>
              <a:t>lichtsensor</a:t>
            </a:r>
            <a:r>
              <a:rPr sz="1100" b="1" spc="-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een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lijn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te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laten</a:t>
            </a:r>
            <a:r>
              <a:rPr sz="1100" b="1" spc="-10" dirty="0">
                <a:latin typeface="Arial"/>
                <a:cs typeface="Arial"/>
              </a:rPr>
              <a:t> volgen</a:t>
            </a:r>
            <a:r>
              <a:rPr sz="1100" spc="-10" dirty="0">
                <a:latin typeface="Arial"/>
                <a:cs typeface="Arial"/>
              </a:rPr>
              <a:t>.</a:t>
            </a:r>
            <a:endParaRPr sz="11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78810" y="1593164"/>
            <a:ext cx="4376420" cy="3281679"/>
          </a:xfrm>
          <a:prstGeom prst="rect">
            <a:avLst/>
          </a:prstGeom>
        </p:spPr>
      </p:pic>
      <p:sp>
        <p:nvSpPr>
          <p:cNvPr id="6" name="object 9">
            <a:extLst>
              <a:ext uri="{FF2B5EF4-FFF2-40B4-BE49-F238E27FC236}">
                <a16:creationId xmlns:a16="http://schemas.microsoft.com/office/drawing/2014/main" id="{071493C0-BC94-BE72-163B-6C8E1497E869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2545746" y="4953000"/>
            <a:ext cx="2465008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nl-BE" spc="-10" dirty="0"/>
              <a:t>VOORTRAJECT</a:t>
            </a:r>
            <a:r>
              <a:rPr spc="5" dirty="0"/>
              <a:t> </a:t>
            </a:r>
            <a:r>
              <a:rPr dirty="0"/>
              <a:t>–</a:t>
            </a:r>
            <a:r>
              <a:rPr spc="5" dirty="0"/>
              <a:t> </a:t>
            </a:r>
            <a:r>
              <a:rPr spc="-10" dirty="0"/>
              <a:t>Havenstudio</a:t>
            </a:r>
            <a:r>
              <a:rPr spc="10" dirty="0"/>
              <a:t> </a:t>
            </a:r>
            <a:r>
              <a:rPr dirty="0"/>
              <a:t>–</a:t>
            </a:r>
            <a:r>
              <a:rPr spc="5" dirty="0"/>
              <a:t> </a:t>
            </a:r>
            <a:r>
              <a:rPr dirty="0"/>
              <a:t>p</a:t>
            </a:r>
            <a:r>
              <a:rPr spc="5" dirty="0"/>
              <a:t> </a:t>
            </a:r>
            <a:fld id="{81D60167-4931-47E6-BA6A-407CBD079E47}" type="slidenum">
              <a:rPr spc="-25" dirty="0"/>
              <a:pPr marL="12700" algn="ctr">
                <a:lnSpc>
                  <a:spcPct val="100000"/>
                </a:lnSpc>
              </a:pPr>
              <a:t>26</a:t>
            </a:fld>
            <a:endParaRPr spc="-25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2731" y="902461"/>
            <a:ext cx="6518275" cy="9525"/>
          </a:xfrm>
          <a:custGeom>
            <a:avLst/>
            <a:gdLst/>
            <a:ahLst/>
            <a:cxnLst/>
            <a:rect l="l" t="t" r="r" b="b"/>
            <a:pathLst>
              <a:path w="6518275" h="9525">
                <a:moveTo>
                  <a:pt x="6517894" y="0"/>
                </a:moveTo>
                <a:lnTo>
                  <a:pt x="0" y="0"/>
                </a:lnTo>
                <a:lnTo>
                  <a:pt x="0" y="9144"/>
                </a:lnTo>
                <a:lnTo>
                  <a:pt x="6517894" y="9144"/>
                </a:lnTo>
                <a:lnTo>
                  <a:pt x="6517894" y="0"/>
                </a:lnTo>
                <a:close/>
              </a:path>
            </a:pathLst>
          </a:custGeom>
          <a:solidFill>
            <a:srgbClr val="009B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28319" y="821791"/>
            <a:ext cx="6456045" cy="1546860"/>
          </a:xfrm>
          <a:prstGeom prst="rect">
            <a:avLst/>
          </a:prstGeom>
        </p:spPr>
        <p:txBody>
          <a:bodyPr vert="horz" wrap="square" lIns="0" tIns="1054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sz="1100" dirty="0">
                <a:solidFill>
                  <a:srgbClr val="009BAC"/>
                </a:solidFill>
                <a:latin typeface="Arial"/>
                <a:cs typeface="Arial"/>
              </a:rPr>
              <a:t>MET</a:t>
            </a:r>
            <a:r>
              <a:rPr sz="1100" spc="290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009BAC"/>
                </a:solidFill>
                <a:latin typeface="Arial"/>
                <a:cs typeface="Arial"/>
              </a:rPr>
              <a:t>BEHULP</a:t>
            </a:r>
            <a:r>
              <a:rPr sz="1100" spc="290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009BAC"/>
                </a:solidFill>
                <a:latin typeface="Arial"/>
                <a:cs typeface="Arial"/>
              </a:rPr>
              <a:t>VAN</a:t>
            </a:r>
            <a:r>
              <a:rPr sz="1100" spc="290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009BAC"/>
                </a:solidFill>
                <a:latin typeface="Arial"/>
                <a:cs typeface="Arial"/>
              </a:rPr>
              <a:t>DE</a:t>
            </a:r>
            <a:r>
              <a:rPr sz="1100" spc="310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spc="55" dirty="0">
                <a:solidFill>
                  <a:srgbClr val="009BAC"/>
                </a:solidFill>
                <a:latin typeface="Arial"/>
                <a:cs typeface="Arial"/>
              </a:rPr>
              <a:t>LIJNVOLGTECHNOLOGIE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ct val="110000"/>
              </a:lnSpc>
              <a:spcBef>
                <a:spcPts val="600"/>
              </a:spcBef>
            </a:pPr>
            <a:r>
              <a:rPr sz="1100" dirty="0">
                <a:latin typeface="Arial"/>
                <a:cs typeface="Arial"/>
              </a:rPr>
              <a:t>Om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in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onze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Havenstudio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schepen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automatisch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veilig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naar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haven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loodsen,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maakten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net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als </a:t>
            </a:r>
            <a:r>
              <a:rPr sz="1100" dirty="0">
                <a:latin typeface="Arial"/>
                <a:cs typeface="Arial"/>
              </a:rPr>
              <a:t>bij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onze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straddle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carrier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en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reach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stacker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gebruik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van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lijnvolgtechniek</a:t>
            </a:r>
            <a:r>
              <a:rPr sz="1100" spc="-10" dirty="0">
                <a:latin typeface="Arial"/>
                <a:cs typeface="Arial"/>
              </a:rPr>
              <a:t>.</a:t>
            </a:r>
            <a:endParaRPr sz="1100">
              <a:latin typeface="Arial"/>
              <a:cs typeface="Arial"/>
            </a:endParaRPr>
          </a:p>
          <a:p>
            <a:pPr marL="12700" marR="131445">
              <a:lnSpc>
                <a:spcPct val="110300"/>
              </a:lnSpc>
              <a:spcBef>
                <a:spcPts val="600"/>
              </a:spcBef>
            </a:pPr>
            <a:r>
              <a:rPr sz="1100" dirty="0">
                <a:latin typeface="Arial"/>
                <a:cs typeface="Arial"/>
              </a:rPr>
              <a:t>Naast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het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toevoegen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van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lichtsensoren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op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het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schip,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zullen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we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ook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op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bodem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van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de </a:t>
            </a:r>
            <a:r>
              <a:rPr sz="1100" b="1" dirty="0">
                <a:latin typeface="Arial"/>
                <a:cs typeface="Arial"/>
              </a:rPr>
              <a:t>hoofdvaargeul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een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lichtspoor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(lijn)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aanbrengen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die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containerschepen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kunnen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volgen.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Daarnaast </a:t>
            </a:r>
            <a:r>
              <a:rPr sz="1100" dirty="0">
                <a:latin typeface="Arial"/>
                <a:cs typeface="Arial"/>
              </a:rPr>
              <a:t>gebruiken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een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ultrasone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sensor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vooraan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om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obstakels,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zoals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bijvoorbeeld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andere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schepen,</a:t>
            </a:r>
            <a:r>
              <a:rPr sz="1100" spc="-25" dirty="0">
                <a:latin typeface="Arial"/>
                <a:cs typeface="Arial"/>
              </a:rPr>
              <a:t> te </a:t>
            </a:r>
            <a:r>
              <a:rPr sz="1100" dirty="0">
                <a:latin typeface="Arial"/>
                <a:cs typeface="Arial"/>
              </a:rPr>
              <a:t>kunnen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detecteren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en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botsingen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hiermee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te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vermijden</a:t>
            </a:r>
            <a:r>
              <a:rPr sz="1100" spc="-10" dirty="0">
                <a:latin typeface="Arial"/>
                <a:cs typeface="Arial"/>
              </a:rPr>
              <a:t>.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40384" y="2479992"/>
            <a:ext cx="6479540" cy="2312670"/>
            <a:chOff x="540384" y="2479992"/>
            <a:chExt cx="6479540" cy="231267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0384" y="2479992"/>
              <a:ext cx="6479540" cy="231267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05024" y="2645676"/>
              <a:ext cx="2146935" cy="1608963"/>
            </a:xfrm>
            <a:prstGeom prst="rect">
              <a:avLst/>
            </a:prstGeom>
          </p:spPr>
        </p:pic>
      </p:grpSp>
      <p:sp>
        <p:nvSpPr>
          <p:cNvPr id="8" name="object 9">
            <a:extLst>
              <a:ext uri="{FF2B5EF4-FFF2-40B4-BE49-F238E27FC236}">
                <a16:creationId xmlns:a16="http://schemas.microsoft.com/office/drawing/2014/main" id="{6A3C5701-BBE3-4DEB-0BBF-30D0DA6DA223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2545746" y="4953000"/>
            <a:ext cx="2465008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nl-BE" spc="-10" dirty="0"/>
              <a:t>VOORTRAJECT</a:t>
            </a:r>
            <a:r>
              <a:rPr spc="5" dirty="0"/>
              <a:t> </a:t>
            </a:r>
            <a:r>
              <a:rPr dirty="0"/>
              <a:t>–</a:t>
            </a:r>
            <a:r>
              <a:rPr spc="5" dirty="0"/>
              <a:t> </a:t>
            </a:r>
            <a:r>
              <a:rPr spc="-10" dirty="0"/>
              <a:t>Havenstudio</a:t>
            </a:r>
            <a:r>
              <a:rPr spc="10" dirty="0"/>
              <a:t> </a:t>
            </a:r>
            <a:r>
              <a:rPr dirty="0"/>
              <a:t>–</a:t>
            </a:r>
            <a:r>
              <a:rPr spc="5" dirty="0"/>
              <a:t> </a:t>
            </a:r>
            <a:r>
              <a:rPr dirty="0"/>
              <a:t>p</a:t>
            </a:r>
            <a:r>
              <a:rPr spc="5" dirty="0"/>
              <a:t> </a:t>
            </a:r>
            <a:fld id="{81D60167-4931-47E6-BA6A-407CBD079E47}" type="slidenum">
              <a:rPr spc="-25" dirty="0"/>
              <a:pPr marL="12700" algn="ctr">
                <a:lnSpc>
                  <a:spcPct val="100000"/>
                </a:lnSpc>
              </a:pPr>
              <a:t>27</a:t>
            </a:fld>
            <a:endParaRPr spc="-25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2731" y="902461"/>
            <a:ext cx="6518275" cy="9525"/>
          </a:xfrm>
          <a:custGeom>
            <a:avLst/>
            <a:gdLst/>
            <a:ahLst/>
            <a:cxnLst/>
            <a:rect l="l" t="t" r="r" b="b"/>
            <a:pathLst>
              <a:path w="6518275" h="9525">
                <a:moveTo>
                  <a:pt x="6517894" y="0"/>
                </a:moveTo>
                <a:lnTo>
                  <a:pt x="0" y="0"/>
                </a:lnTo>
                <a:lnTo>
                  <a:pt x="0" y="9144"/>
                </a:lnTo>
                <a:lnTo>
                  <a:pt x="6517894" y="9144"/>
                </a:lnTo>
                <a:lnTo>
                  <a:pt x="6517894" y="0"/>
                </a:lnTo>
                <a:close/>
              </a:path>
            </a:pathLst>
          </a:custGeom>
          <a:solidFill>
            <a:srgbClr val="009B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28319" y="821791"/>
            <a:ext cx="6498590" cy="2515235"/>
          </a:xfrm>
          <a:prstGeom prst="rect">
            <a:avLst/>
          </a:prstGeom>
        </p:spPr>
        <p:txBody>
          <a:bodyPr vert="horz" wrap="square" lIns="0" tIns="1054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sz="1100" spc="60" dirty="0">
                <a:solidFill>
                  <a:srgbClr val="009BAC"/>
                </a:solidFill>
                <a:latin typeface="Arial"/>
                <a:cs typeface="Arial"/>
              </a:rPr>
              <a:t>PROGAMMEEROPDRACHT</a:t>
            </a:r>
            <a:r>
              <a:rPr sz="1100" spc="175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spc="50" dirty="0">
                <a:solidFill>
                  <a:srgbClr val="009BAC"/>
                </a:solidFill>
                <a:latin typeface="Arial"/>
                <a:cs typeface="Arial"/>
              </a:rPr>
              <a:t>CLASSROOM</a:t>
            </a:r>
            <a:endParaRPr sz="1100" dirty="0">
              <a:latin typeface="Arial"/>
              <a:cs typeface="Arial"/>
            </a:endParaRPr>
          </a:p>
          <a:p>
            <a:pPr marL="1312545" marR="695960">
              <a:lnSpc>
                <a:spcPct val="110000"/>
              </a:lnSpc>
              <a:spcBef>
                <a:spcPts val="600"/>
              </a:spcBef>
            </a:pPr>
            <a:r>
              <a:rPr sz="1100" dirty="0">
                <a:latin typeface="Arial"/>
                <a:cs typeface="Arial"/>
              </a:rPr>
              <a:t>Om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je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voor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bereiden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op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workshop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laten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je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kennismaken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met</a:t>
            </a:r>
            <a:r>
              <a:rPr sz="1100" spc="-25" dirty="0">
                <a:latin typeface="Arial"/>
                <a:cs typeface="Arial"/>
              </a:rPr>
              <a:t> de </a:t>
            </a:r>
            <a:r>
              <a:rPr sz="1100" spc="-10" dirty="0">
                <a:latin typeface="Arial"/>
                <a:cs typeface="Arial"/>
              </a:rPr>
              <a:t>programmeer-</a:t>
            </a:r>
            <a:r>
              <a:rPr sz="1100" dirty="0">
                <a:latin typeface="Arial"/>
                <a:cs typeface="Arial"/>
              </a:rPr>
              <a:t>software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die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je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zal</a:t>
            </a:r>
            <a:r>
              <a:rPr sz="1100" spc="-10" dirty="0">
                <a:latin typeface="Arial"/>
                <a:cs typeface="Arial"/>
              </a:rPr>
              <a:t> gebruiken.</a:t>
            </a:r>
            <a:endParaRPr sz="1100" dirty="0">
              <a:latin typeface="Arial"/>
              <a:cs typeface="Arial"/>
            </a:endParaRPr>
          </a:p>
          <a:p>
            <a:pPr marL="1312545" marR="5080">
              <a:lnSpc>
                <a:spcPct val="110300"/>
              </a:lnSpc>
              <a:spcBef>
                <a:spcPts val="600"/>
              </a:spcBef>
            </a:pPr>
            <a:r>
              <a:rPr sz="1100" dirty="0">
                <a:latin typeface="Arial"/>
                <a:cs typeface="Arial"/>
              </a:rPr>
              <a:t>Aan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hand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van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een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aantal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vragen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bouwen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samen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het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algoritme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of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programma </a:t>
            </a:r>
            <a:r>
              <a:rPr sz="1100" dirty="0">
                <a:latin typeface="Arial"/>
                <a:cs typeface="Arial"/>
              </a:rPr>
              <a:t>dat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je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robots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nodig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hebben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om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automatisch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een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lijn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kunnen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volgen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met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behulp </a:t>
            </a:r>
            <a:r>
              <a:rPr sz="1100" dirty="0">
                <a:latin typeface="Arial"/>
                <a:cs typeface="Arial"/>
              </a:rPr>
              <a:t>van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lichtsensor.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Een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stukje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code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dat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ook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tijdens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workshop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zeker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nog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van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pas </a:t>
            </a:r>
            <a:r>
              <a:rPr sz="1100" dirty="0">
                <a:latin typeface="Arial"/>
                <a:cs typeface="Arial"/>
              </a:rPr>
              <a:t>zal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komen!</a:t>
            </a:r>
            <a:endParaRPr sz="11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1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65"/>
              </a:spcBef>
            </a:pP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100" b="1" spc="-10" dirty="0">
                <a:latin typeface="Arial"/>
                <a:cs typeface="Arial"/>
              </a:rPr>
              <a:t>Opdracht</a:t>
            </a:r>
            <a:endParaRPr sz="1100" dirty="0">
              <a:latin typeface="Arial"/>
              <a:cs typeface="Arial"/>
            </a:endParaRPr>
          </a:p>
          <a:p>
            <a:pPr marL="12700" marR="388620">
              <a:lnSpc>
                <a:spcPct val="110000"/>
              </a:lnSpc>
              <a:spcBef>
                <a:spcPts val="600"/>
              </a:spcBef>
            </a:pPr>
            <a:r>
              <a:rPr sz="1100" i="1" dirty="0">
                <a:latin typeface="Arial"/>
                <a:cs typeface="Arial"/>
              </a:rPr>
              <a:t>Je</a:t>
            </a:r>
            <a:r>
              <a:rPr sz="1100" i="1" spc="-20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krijgt</a:t>
            </a:r>
            <a:r>
              <a:rPr sz="1100" i="1" spc="-20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deze</a:t>
            </a:r>
            <a:r>
              <a:rPr sz="1100" i="1" spc="-15" dirty="0">
                <a:latin typeface="Arial"/>
                <a:cs typeface="Arial"/>
              </a:rPr>
              <a:t> </a:t>
            </a:r>
            <a:r>
              <a:rPr sz="1100" i="1" spc="-10" dirty="0">
                <a:latin typeface="Arial"/>
                <a:cs typeface="Arial"/>
              </a:rPr>
              <a:t>programmeeropdracht</a:t>
            </a:r>
            <a:r>
              <a:rPr sz="1100" i="1" spc="-5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digitaal.</a:t>
            </a:r>
            <a:r>
              <a:rPr sz="1100" i="1" spc="-5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Vul</a:t>
            </a:r>
            <a:r>
              <a:rPr sz="1100" i="1" spc="-30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het</a:t>
            </a:r>
            <a:r>
              <a:rPr sz="1100" i="1" spc="-5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document</a:t>
            </a:r>
            <a:r>
              <a:rPr sz="1100" i="1" spc="-20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dat</a:t>
            </a:r>
            <a:r>
              <a:rPr sz="1100" i="1" spc="-5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je</a:t>
            </a:r>
            <a:r>
              <a:rPr sz="1100" i="1" spc="-15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van</a:t>
            </a:r>
            <a:r>
              <a:rPr sz="1100" i="1" spc="-35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je</a:t>
            </a:r>
            <a:r>
              <a:rPr sz="1100" i="1" spc="-15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leerkracht</a:t>
            </a:r>
            <a:r>
              <a:rPr sz="1100" i="1" spc="-5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krijgt</a:t>
            </a:r>
            <a:r>
              <a:rPr sz="1100" i="1" spc="-10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in</a:t>
            </a:r>
            <a:r>
              <a:rPr sz="1100" i="1" spc="-15" dirty="0">
                <a:latin typeface="Arial"/>
                <a:cs typeface="Arial"/>
              </a:rPr>
              <a:t> </a:t>
            </a:r>
            <a:r>
              <a:rPr sz="1100" i="1" spc="-25" dirty="0">
                <a:latin typeface="Arial"/>
                <a:cs typeface="Arial"/>
              </a:rPr>
              <a:t>met </a:t>
            </a:r>
            <a:r>
              <a:rPr sz="1100" i="1" dirty="0">
                <a:latin typeface="Arial"/>
                <a:cs typeface="Arial"/>
              </a:rPr>
              <a:t>behulp</a:t>
            </a:r>
            <a:r>
              <a:rPr sz="1100" i="1" spc="-30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van</a:t>
            </a:r>
            <a:r>
              <a:rPr sz="1100" i="1" spc="-25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een</a:t>
            </a:r>
            <a:r>
              <a:rPr sz="1100" i="1" spc="-30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tekstverwerker</a:t>
            </a:r>
            <a:r>
              <a:rPr sz="1100" i="1" spc="-30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zoals</a:t>
            </a:r>
            <a:r>
              <a:rPr sz="1100" i="1" spc="-20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MS</a:t>
            </a:r>
            <a:r>
              <a:rPr sz="1100" i="1" spc="-25" dirty="0">
                <a:latin typeface="Arial"/>
                <a:cs typeface="Arial"/>
              </a:rPr>
              <a:t> </a:t>
            </a:r>
            <a:r>
              <a:rPr sz="1100" i="1" spc="-20" dirty="0">
                <a:latin typeface="Arial"/>
                <a:cs typeface="Arial"/>
              </a:rPr>
              <a:t>Word.</a:t>
            </a:r>
            <a:endParaRPr sz="1100" dirty="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1655" y="1210309"/>
            <a:ext cx="1185545" cy="11430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23740" y="3000590"/>
            <a:ext cx="2497200" cy="1871980"/>
          </a:xfrm>
          <a:prstGeom prst="rect">
            <a:avLst/>
          </a:prstGeom>
        </p:spPr>
      </p:pic>
      <p:sp>
        <p:nvSpPr>
          <p:cNvPr id="7" name="object 9">
            <a:extLst>
              <a:ext uri="{FF2B5EF4-FFF2-40B4-BE49-F238E27FC236}">
                <a16:creationId xmlns:a16="http://schemas.microsoft.com/office/drawing/2014/main" id="{ADAD3E42-7ACE-06DB-4A63-A91B43A2E959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2545746" y="4953000"/>
            <a:ext cx="2465008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nl-BE" spc="-10" dirty="0"/>
              <a:t>VOORTRAJECT</a:t>
            </a:r>
            <a:r>
              <a:rPr spc="5" dirty="0"/>
              <a:t> </a:t>
            </a:r>
            <a:r>
              <a:rPr dirty="0"/>
              <a:t>–</a:t>
            </a:r>
            <a:r>
              <a:rPr spc="5" dirty="0"/>
              <a:t> </a:t>
            </a:r>
            <a:r>
              <a:rPr spc="-10" dirty="0"/>
              <a:t>Havenstudio</a:t>
            </a:r>
            <a:r>
              <a:rPr spc="10" dirty="0"/>
              <a:t> </a:t>
            </a:r>
            <a:r>
              <a:rPr dirty="0"/>
              <a:t>–</a:t>
            </a:r>
            <a:r>
              <a:rPr spc="5" dirty="0"/>
              <a:t> </a:t>
            </a:r>
            <a:r>
              <a:rPr dirty="0"/>
              <a:t>p</a:t>
            </a:r>
            <a:r>
              <a:rPr spc="5" dirty="0"/>
              <a:t> </a:t>
            </a:r>
            <a:fld id="{81D60167-4931-47E6-BA6A-407CBD079E47}" type="slidenum">
              <a:rPr spc="-25" dirty="0"/>
              <a:pPr marL="12700" algn="ctr">
                <a:lnSpc>
                  <a:spcPct val="100000"/>
                </a:lnSpc>
              </a:pPr>
              <a:t>28</a:t>
            </a:fld>
            <a:endParaRPr spc="-25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8319" y="786739"/>
            <a:ext cx="6435725" cy="3635375"/>
          </a:xfrm>
          <a:prstGeom prst="rect">
            <a:avLst/>
          </a:prstGeom>
        </p:spPr>
        <p:txBody>
          <a:bodyPr vert="horz" wrap="square" lIns="0" tIns="1054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sz="1100" b="1" dirty="0">
                <a:latin typeface="Arial"/>
                <a:cs typeface="Arial"/>
              </a:rPr>
              <a:t>LEGO®</a:t>
            </a:r>
            <a:r>
              <a:rPr sz="1100" b="1" spc="-10" dirty="0">
                <a:latin typeface="Arial"/>
                <a:cs typeface="Arial"/>
              </a:rPr>
              <a:t> EDUCATION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E3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Classroom</a:t>
            </a:r>
            <a:endParaRPr sz="1100" dirty="0">
              <a:latin typeface="Arial"/>
              <a:cs typeface="Arial"/>
            </a:endParaRPr>
          </a:p>
          <a:p>
            <a:pPr marL="909955">
              <a:lnSpc>
                <a:spcPct val="100000"/>
              </a:lnSpc>
              <a:spcBef>
                <a:spcPts val="730"/>
              </a:spcBef>
            </a:pPr>
            <a:r>
              <a:rPr sz="1100" b="1" dirty="0">
                <a:latin typeface="Arial"/>
                <a:cs typeface="Arial"/>
              </a:rPr>
              <a:t>Open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app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EV3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Classroom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LEGO®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Education</a:t>
            </a:r>
            <a:endParaRPr sz="1100" dirty="0">
              <a:latin typeface="Arial"/>
              <a:cs typeface="Arial"/>
            </a:endParaRPr>
          </a:p>
          <a:p>
            <a:pPr marL="909955" marR="41275">
              <a:lnSpc>
                <a:spcPct val="110200"/>
              </a:lnSpc>
              <a:spcBef>
                <a:spcPts val="600"/>
              </a:spcBef>
            </a:pPr>
            <a:r>
              <a:rPr sz="1100" dirty="0">
                <a:latin typeface="Arial"/>
                <a:cs typeface="Arial"/>
              </a:rPr>
              <a:t>Heb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je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deze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app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nog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niet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op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je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laptop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staan?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Download </a:t>
            </a:r>
            <a:r>
              <a:rPr sz="1100" dirty="0">
                <a:latin typeface="Arial"/>
                <a:cs typeface="Arial"/>
              </a:rPr>
              <a:t>hem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dan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gratis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via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Microsoft </a:t>
            </a:r>
            <a:r>
              <a:rPr sz="1100" b="1" dirty="0">
                <a:latin typeface="Arial"/>
                <a:cs typeface="Arial"/>
              </a:rPr>
              <a:t>app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store.</a:t>
            </a:r>
            <a:endParaRPr sz="11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1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65"/>
              </a:spcBef>
            </a:pPr>
            <a:endParaRPr sz="1100" dirty="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buFont typeface="Wingdings"/>
              <a:buChar char=""/>
              <a:tabLst>
                <a:tab pos="240665" algn="l"/>
              </a:tabLst>
            </a:pPr>
            <a:r>
              <a:rPr sz="1100" dirty="0">
                <a:latin typeface="Arial"/>
                <a:cs typeface="Arial"/>
              </a:rPr>
              <a:t>Kies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in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het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menu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Help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bij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Instellingen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bij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Taal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voor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Nederlands!</a:t>
            </a:r>
            <a:endParaRPr sz="1100" dirty="0">
              <a:latin typeface="Arial"/>
              <a:cs typeface="Arial"/>
            </a:endParaRPr>
          </a:p>
          <a:p>
            <a:pPr marL="240029" marR="319405" indent="-227965">
              <a:lnSpc>
                <a:spcPct val="110000"/>
              </a:lnSpc>
              <a:spcBef>
                <a:spcPts val="600"/>
              </a:spcBef>
              <a:buFont typeface="Wingdings"/>
              <a:buChar char=""/>
              <a:tabLst>
                <a:tab pos="241300" algn="l"/>
              </a:tabLst>
            </a:pPr>
            <a:r>
              <a:rPr sz="1100" dirty="0">
                <a:latin typeface="Arial"/>
                <a:cs typeface="Arial"/>
              </a:rPr>
              <a:t>Kies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bij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het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opstarten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van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software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voor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NIEUW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PROJECT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om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onderstaande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opdrachten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te 	</a:t>
            </a:r>
            <a:r>
              <a:rPr sz="1100" spc="-10" dirty="0">
                <a:latin typeface="Arial"/>
                <a:cs typeface="Arial"/>
              </a:rPr>
              <a:t>maken.</a:t>
            </a:r>
            <a:endParaRPr sz="11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Wingdings"/>
              <a:buChar char=""/>
            </a:pPr>
            <a:endParaRPr sz="11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70"/>
              </a:spcBef>
              <a:buFont typeface="Wingdings"/>
              <a:buChar char=""/>
            </a:pP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100" b="1" spc="-10" dirty="0">
                <a:latin typeface="Arial"/>
                <a:cs typeface="Arial"/>
              </a:rPr>
              <a:t>KNIPPROGRAMMA</a:t>
            </a:r>
            <a:endParaRPr sz="1100" dirty="0">
              <a:latin typeface="Arial"/>
              <a:cs typeface="Arial"/>
            </a:endParaRPr>
          </a:p>
          <a:p>
            <a:pPr marL="745490" marR="5080">
              <a:lnSpc>
                <a:spcPct val="110000"/>
              </a:lnSpc>
              <a:spcBef>
                <a:spcPts val="600"/>
              </a:spcBef>
            </a:pPr>
            <a:r>
              <a:rPr sz="1100" dirty="0">
                <a:latin typeface="Arial"/>
                <a:cs typeface="Arial"/>
              </a:rPr>
              <a:t>Je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zal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bij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deze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opdracht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enkele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keren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gebruik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moeten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maken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van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het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Knipprogramma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om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je </a:t>
            </a:r>
            <a:r>
              <a:rPr sz="1100" dirty="0">
                <a:latin typeface="Arial"/>
                <a:cs typeface="Arial"/>
              </a:rPr>
              <a:t>blokken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toe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voegen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bij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het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antwoord.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Met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deze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app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kan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je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stukjes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van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je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beeldscherm </a:t>
            </a:r>
            <a:r>
              <a:rPr sz="1100" dirty="0">
                <a:latin typeface="Arial"/>
                <a:cs typeface="Arial"/>
              </a:rPr>
              <a:t>uitknippen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en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kopiëren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in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dit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opdrachtblad.</a:t>
            </a:r>
            <a:endParaRPr sz="11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1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65"/>
              </a:spcBef>
            </a:pPr>
            <a:endParaRPr sz="1100" dirty="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buFont typeface="Wingdings"/>
              <a:buChar char=""/>
              <a:tabLst>
                <a:tab pos="240665" algn="l"/>
              </a:tabLst>
            </a:pPr>
            <a:r>
              <a:rPr sz="1100" dirty="0">
                <a:latin typeface="Arial"/>
                <a:cs typeface="Arial"/>
              </a:rPr>
              <a:t>Om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het</a:t>
            </a:r>
            <a:r>
              <a:rPr sz="1100" spc="-10" dirty="0">
                <a:latin typeface="Arial"/>
                <a:cs typeface="Arial"/>
              </a:rPr>
              <a:t> Knipprogramma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te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openen, ga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je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in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het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Startmenu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van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Windows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naar </a:t>
            </a:r>
            <a:r>
              <a:rPr sz="1100" b="1" spc="-10" dirty="0">
                <a:latin typeface="Arial"/>
                <a:cs typeface="Arial"/>
              </a:rPr>
              <a:t>Knipprogramma.</a:t>
            </a:r>
            <a:endParaRPr sz="1100" dirty="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2925" y="1210309"/>
            <a:ext cx="771525" cy="74358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0503" y="3447617"/>
            <a:ext cx="479596" cy="479596"/>
          </a:xfrm>
          <a:prstGeom prst="rect">
            <a:avLst/>
          </a:prstGeom>
        </p:spPr>
      </p:pic>
      <p:sp>
        <p:nvSpPr>
          <p:cNvPr id="6" name="object 9">
            <a:extLst>
              <a:ext uri="{FF2B5EF4-FFF2-40B4-BE49-F238E27FC236}">
                <a16:creationId xmlns:a16="http://schemas.microsoft.com/office/drawing/2014/main" id="{2D0EF89D-CB18-2529-407A-0DD16C26658B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2545746" y="4953000"/>
            <a:ext cx="2465008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nl-BE" spc="-10" dirty="0"/>
              <a:t>VOORTRAJECT</a:t>
            </a:r>
            <a:r>
              <a:rPr spc="5" dirty="0"/>
              <a:t> </a:t>
            </a:r>
            <a:r>
              <a:rPr dirty="0"/>
              <a:t>–</a:t>
            </a:r>
            <a:r>
              <a:rPr spc="5" dirty="0"/>
              <a:t> </a:t>
            </a:r>
            <a:r>
              <a:rPr spc="-10" dirty="0"/>
              <a:t>Havenstudio</a:t>
            </a:r>
            <a:r>
              <a:rPr spc="10" dirty="0"/>
              <a:t> </a:t>
            </a:r>
            <a:r>
              <a:rPr dirty="0"/>
              <a:t>–</a:t>
            </a:r>
            <a:r>
              <a:rPr spc="5" dirty="0"/>
              <a:t> </a:t>
            </a:r>
            <a:r>
              <a:rPr dirty="0"/>
              <a:t>p</a:t>
            </a:r>
            <a:r>
              <a:rPr spc="5" dirty="0"/>
              <a:t> </a:t>
            </a:r>
            <a:fld id="{81D60167-4931-47E6-BA6A-407CBD079E47}" type="slidenum">
              <a:rPr spc="-25" dirty="0"/>
              <a:pPr marL="12700" algn="ctr">
                <a:lnSpc>
                  <a:spcPct val="100000"/>
                </a:lnSpc>
              </a:pPr>
              <a:t>29</a:t>
            </a:fld>
            <a:endParaRPr spc="-25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2731" y="939037"/>
            <a:ext cx="6518275" cy="269875"/>
          </a:xfrm>
          <a:custGeom>
            <a:avLst/>
            <a:gdLst/>
            <a:ahLst/>
            <a:cxnLst/>
            <a:rect l="l" t="t" r="r" b="b"/>
            <a:pathLst>
              <a:path w="6518275" h="269875">
                <a:moveTo>
                  <a:pt x="6517894" y="0"/>
                </a:moveTo>
                <a:lnTo>
                  <a:pt x="0" y="0"/>
                </a:lnTo>
                <a:lnTo>
                  <a:pt x="0" y="269748"/>
                </a:lnTo>
                <a:lnTo>
                  <a:pt x="6517894" y="269748"/>
                </a:lnTo>
                <a:lnTo>
                  <a:pt x="6517894" y="0"/>
                </a:lnTo>
                <a:close/>
              </a:path>
            </a:pathLst>
          </a:custGeom>
          <a:solidFill>
            <a:srgbClr val="009B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6515">
              <a:lnSpc>
                <a:spcPct val="100000"/>
              </a:lnSpc>
              <a:spcBef>
                <a:spcPts val="95"/>
              </a:spcBef>
              <a:tabLst>
                <a:tab pos="506730" algn="l"/>
              </a:tabLst>
            </a:pPr>
            <a:r>
              <a:rPr spc="-50" dirty="0"/>
              <a:t>I</a:t>
            </a:r>
            <a:r>
              <a:rPr dirty="0"/>
              <a:t>	DE</a:t>
            </a:r>
            <a:r>
              <a:rPr spc="130" dirty="0"/>
              <a:t> </a:t>
            </a:r>
            <a:r>
              <a:rPr spc="70" dirty="0"/>
              <a:t>WERELD</a:t>
            </a:r>
            <a:r>
              <a:rPr spc="125" dirty="0"/>
              <a:t> </a:t>
            </a:r>
            <a:r>
              <a:rPr spc="75" dirty="0"/>
              <a:t>ROND</a:t>
            </a:r>
            <a:r>
              <a:rPr spc="120" dirty="0"/>
              <a:t> </a:t>
            </a:r>
            <a:r>
              <a:rPr spc="50" dirty="0"/>
              <a:t>MET</a:t>
            </a:r>
            <a:r>
              <a:rPr spc="145" dirty="0"/>
              <a:t> </a:t>
            </a:r>
            <a:r>
              <a:rPr spc="80" dirty="0"/>
              <a:t>CONTAINERS</a:t>
            </a:r>
          </a:p>
        </p:txBody>
      </p:sp>
      <p:sp>
        <p:nvSpPr>
          <p:cNvPr id="4" name="object 4"/>
          <p:cNvSpPr/>
          <p:nvPr/>
        </p:nvSpPr>
        <p:spPr>
          <a:xfrm>
            <a:off x="484632" y="900937"/>
            <a:ext cx="6594475" cy="346075"/>
          </a:xfrm>
          <a:custGeom>
            <a:avLst/>
            <a:gdLst/>
            <a:ahLst/>
            <a:cxnLst/>
            <a:rect l="l" t="t" r="r" b="b"/>
            <a:pathLst>
              <a:path w="6594475" h="346075">
                <a:moveTo>
                  <a:pt x="6594094" y="0"/>
                </a:moveTo>
                <a:lnTo>
                  <a:pt x="6555994" y="0"/>
                </a:lnTo>
                <a:lnTo>
                  <a:pt x="6555994" y="38100"/>
                </a:lnTo>
                <a:lnTo>
                  <a:pt x="6555994" y="307848"/>
                </a:lnTo>
                <a:lnTo>
                  <a:pt x="38100" y="307848"/>
                </a:lnTo>
                <a:lnTo>
                  <a:pt x="38100" y="38100"/>
                </a:lnTo>
                <a:lnTo>
                  <a:pt x="6555994" y="38100"/>
                </a:lnTo>
                <a:lnTo>
                  <a:pt x="6555994" y="0"/>
                </a:lnTo>
                <a:lnTo>
                  <a:pt x="38100" y="0"/>
                </a:lnTo>
                <a:lnTo>
                  <a:pt x="0" y="0"/>
                </a:lnTo>
                <a:lnTo>
                  <a:pt x="0" y="38100"/>
                </a:lnTo>
                <a:lnTo>
                  <a:pt x="0" y="307848"/>
                </a:lnTo>
                <a:lnTo>
                  <a:pt x="0" y="345948"/>
                </a:lnTo>
                <a:lnTo>
                  <a:pt x="38100" y="345948"/>
                </a:lnTo>
                <a:lnTo>
                  <a:pt x="6555994" y="345948"/>
                </a:lnTo>
                <a:lnTo>
                  <a:pt x="6594094" y="345948"/>
                </a:lnTo>
                <a:lnTo>
                  <a:pt x="6594094" y="307848"/>
                </a:lnTo>
                <a:lnTo>
                  <a:pt x="6594094" y="38100"/>
                </a:lnTo>
                <a:lnTo>
                  <a:pt x="6594094" y="0"/>
                </a:lnTo>
                <a:close/>
              </a:path>
            </a:pathLst>
          </a:custGeom>
          <a:solidFill>
            <a:srgbClr val="009B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39847" y="1438909"/>
            <a:ext cx="4201160" cy="9525"/>
          </a:xfrm>
          <a:custGeom>
            <a:avLst/>
            <a:gdLst/>
            <a:ahLst/>
            <a:cxnLst/>
            <a:rect l="l" t="t" r="r" b="b"/>
            <a:pathLst>
              <a:path w="4201159" h="9525">
                <a:moveTo>
                  <a:pt x="4200779" y="0"/>
                </a:moveTo>
                <a:lnTo>
                  <a:pt x="0" y="0"/>
                </a:lnTo>
                <a:lnTo>
                  <a:pt x="0" y="9144"/>
                </a:lnTo>
                <a:lnTo>
                  <a:pt x="4200779" y="9144"/>
                </a:lnTo>
                <a:lnTo>
                  <a:pt x="4200779" y="0"/>
                </a:lnTo>
                <a:close/>
              </a:path>
            </a:pathLst>
          </a:custGeom>
          <a:solidFill>
            <a:srgbClr val="009B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28319" y="1357858"/>
            <a:ext cx="6488430" cy="2548890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marL="2329815">
              <a:lnSpc>
                <a:spcPct val="100000"/>
              </a:lnSpc>
              <a:spcBef>
                <a:spcPts val="835"/>
              </a:spcBef>
            </a:pPr>
            <a:r>
              <a:rPr sz="1100" dirty="0">
                <a:solidFill>
                  <a:srgbClr val="009BAC"/>
                </a:solidFill>
                <a:latin typeface="Arial"/>
                <a:cs typeface="Arial"/>
              </a:rPr>
              <a:t>MET</a:t>
            </a:r>
            <a:r>
              <a:rPr sz="1100" spc="210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009BAC"/>
                </a:solidFill>
                <a:latin typeface="Arial"/>
                <a:cs typeface="Arial"/>
              </a:rPr>
              <a:t>EEN</a:t>
            </a:r>
            <a:r>
              <a:rPr sz="1100" spc="200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spc="55" dirty="0">
                <a:solidFill>
                  <a:srgbClr val="009BAC"/>
                </a:solidFill>
                <a:latin typeface="Arial"/>
                <a:cs typeface="Arial"/>
              </a:rPr>
              <a:t>CONTAINER</a:t>
            </a:r>
            <a:r>
              <a:rPr sz="1100" spc="204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009BAC"/>
                </a:solidFill>
                <a:latin typeface="Arial"/>
                <a:cs typeface="Arial"/>
              </a:rPr>
              <a:t>DE</a:t>
            </a:r>
            <a:r>
              <a:rPr sz="1100" spc="229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spc="50" dirty="0">
                <a:solidFill>
                  <a:srgbClr val="009BAC"/>
                </a:solidFill>
                <a:latin typeface="Arial"/>
                <a:cs typeface="Arial"/>
              </a:rPr>
              <a:t>WERELD</a:t>
            </a:r>
            <a:r>
              <a:rPr sz="1100" spc="220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spc="-20" dirty="0">
                <a:solidFill>
                  <a:srgbClr val="009BAC"/>
                </a:solidFill>
                <a:latin typeface="Arial"/>
                <a:cs typeface="Arial"/>
              </a:rPr>
              <a:t>ROND</a:t>
            </a:r>
            <a:endParaRPr sz="1100" dirty="0">
              <a:latin typeface="Arial"/>
              <a:cs typeface="Arial"/>
            </a:endParaRPr>
          </a:p>
          <a:p>
            <a:pPr marL="2329815" marR="5080">
              <a:lnSpc>
                <a:spcPct val="110400"/>
              </a:lnSpc>
              <a:spcBef>
                <a:spcPts val="595"/>
              </a:spcBef>
            </a:pPr>
            <a:r>
              <a:rPr sz="1100" dirty="0">
                <a:latin typeface="Arial"/>
                <a:cs typeface="Arial"/>
              </a:rPr>
              <a:t>Ergens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ter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wereld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worden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grondstoffen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ontgonnen,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om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ze </a:t>
            </a:r>
            <a:r>
              <a:rPr sz="1100" dirty="0">
                <a:latin typeface="Arial"/>
                <a:cs typeface="Arial"/>
              </a:rPr>
              <a:t>vervolgens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elders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te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verwerken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tot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een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product,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dat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uiteindelijk</a:t>
            </a:r>
            <a:r>
              <a:rPr sz="1100" spc="-25" dirty="0">
                <a:latin typeface="Arial"/>
                <a:cs typeface="Arial"/>
              </a:rPr>
              <a:t> op </a:t>
            </a:r>
            <a:r>
              <a:rPr sz="1100" dirty="0">
                <a:latin typeface="Arial"/>
                <a:cs typeface="Arial"/>
              </a:rPr>
              <a:t>nog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een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 err="1">
                <a:latin typeface="Arial"/>
                <a:cs typeface="Arial"/>
              </a:rPr>
              <a:t>andere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 err="1">
                <a:latin typeface="Arial"/>
                <a:cs typeface="Arial"/>
              </a:rPr>
              <a:t>plaats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op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onze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planeet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wordt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gebruikt.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Misschien </a:t>
            </a:r>
            <a:r>
              <a:rPr sz="1100" dirty="0">
                <a:latin typeface="Arial"/>
                <a:cs typeface="Arial"/>
              </a:rPr>
              <a:t>wel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bij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ons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hier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België?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Onze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wereldwijde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economie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zorgt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ervoor </a:t>
            </a:r>
            <a:r>
              <a:rPr sz="1100" dirty="0">
                <a:latin typeface="Arial"/>
                <a:cs typeface="Arial"/>
              </a:rPr>
              <a:t>dat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goederen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over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grote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afstanden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worden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vervoerd.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container </a:t>
            </a:r>
            <a:r>
              <a:rPr sz="1100" dirty="0">
                <a:latin typeface="Arial"/>
                <a:cs typeface="Arial"/>
              </a:rPr>
              <a:t>is daarbij de ideale </a:t>
            </a:r>
            <a:r>
              <a:rPr sz="1100" spc="-10" dirty="0">
                <a:latin typeface="Arial"/>
                <a:cs typeface="Arial"/>
              </a:rPr>
              <a:t>gestandaardiseerde verpakking!</a:t>
            </a:r>
            <a:endParaRPr sz="11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1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20"/>
              </a:spcBef>
            </a:pPr>
            <a:endParaRPr sz="1100" dirty="0">
              <a:latin typeface="Arial"/>
              <a:cs typeface="Arial"/>
            </a:endParaRPr>
          </a:p>
          <a:p>
            <a:pPr marL="12700" marR="1946275">
              <a:lnSpc>
                <a:spcPct val="110300"/>
              </a:lnSpc>
            </a:pPr>
            <a:r>
              <a:rPr sz="1100" dirty="0">
                <a:latin typeface="Arial"/>
                <a:cs typeface="Arial"/>
              </a:rPr>
              <a:t>Ook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manier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waarop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al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deze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goederen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worden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verscheept,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gebeurt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vrij </a:t>
            </a:r>
            <a:r>
              <a:rPr sz="1100" dirty="0">
                <a:latin typeface="Arial"/>
                <a:cs typeface="Arial"/>
              </a:rPr>
              <a:t>efficiënt.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Grote</a:t>
            </a:r>
            <a:r>
              <a:rPr sz="1100" spc="-10" dirty="0">
                <a:latin typeface="Arial"/>
                <a:cs typeface="Arial"/>
              </a:rPr>
              <a:t> containerschepen</a:t>
            </a:r>
            <a:r>
              <a:rPr sz="1100" dirty="0">
                <a:latin typeface="Arial"/>
                <a:cs typeface="Arial"/>
              </a:rPr>
              <a:t> varen op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vaste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routes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en doen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daarbij </a:t>
            </a:r>
            <a:r>
              <a:rPr sz="1100" dirty="0">
                <a:latin typeface="Arial"/>
                <a:cs typeface="Arial"/>
              </a:rPr>
              <a:t>belangrijke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havens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aan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om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zo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goederen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over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grote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afstanden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te </a:t>
            </a:r>
            <a:r>
              <a:rPr sz="1100" dirty="0">
                <a:latin typeface="Arial"/>
                <a:cs typeface="Arial"/>
              </a:rPr>
              <a:t>verplaatsen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van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productiecentra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naar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consumenten.</a:t>
            </a:r>
            <a:endParaRPr sz="1100" dirty="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5540" y="1395904"/>
            <a:ext cx="2312742" cy="154320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60434" y="2916900"/>
            <a:ext cx="1584333" cy="1902785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2608642" y="4966627"/>
            <a:ext cx="2345564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nl-BE" spc="-10" dirty="0"/>
              <a:t>VOORTRAJECT</a:t>
            </a:r>
            <a:r>
              <a:rPr spc="5" dirty="0"/>
              <a:t> </a:t>
            </a:r>
            <a:r>
              <a:rPr dirty="0"/>
              <a:t>–</a:t>
            </a:r>
            <a:r>
              <a:rPr spc="5" dirty="0"/>
              <a:t> </a:t>
            </a:r>
            <a:r>
              <a:rPr spc="-10" dirty="0"/>
              <a:t>Havenstudio</a:t>
            </a:r>
            <a:r>
              <a:rPr spc="10" dirty="0"/>
              <a:t> </a:t>
            </a:r>
            <a:r>
              <a:rPr dirty="0"/>
              <a:t>–</a:t>
            </a:r>
            <a:r>
              <a:rPr spc="5" dirty="0"/>
              <a:t> </a:t>
            </a:r>
            <a:r>
              <a:rPr dirty="0"/>
              <a:t>p</a:t>
            </a:r>
            <a:r>
              <a:rPr spc="5" dirty="0"/>
              <a:t> </a:t>
            </a:r>
            <a:fld id="{81D60167-4931-47E6-BA6A-407CBD079E47}" type="slidenum">
              <a:rPr spc="-25" dirty="0"/>
              <a:pPr marL="12700" algn="ctr">
                <a:lnSpc>
                  <a:spcPct val="100000"/>
                </a:lnSpc>
              </a:pPr>
              <a:t>3</a:t>
            </a:fld>
            <a:endParaRPr spc="-25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2731" y="902461"/>
            <a:ext cx="6518275" cy="9525"/>
          </a:xfrm>
          <a:custGeom>
            <a:avLst/>
            <a:gdLst/>
            <a:ahLst/>
            <a:cxnLst/>
            <a:rect l="l" t="t" r="r" b="b"/>
            <a:pathLst>
              <a:path w="6518275" h="9525">
                <a:moveTo>
                  <a:pt x="6517894" y="0"/>
                </a:moveTo>
                <a:lnTo>
                  <a:pt x="0" y="0"/>
                </a:lnTo>
                <a:lnTo>
                  <a:pt x="0" y="9144"/>
                </a:lnTo>
                <a:lnTo>
                  <a:pt x="6517894" y="9144"/>
                </a:lnTo>
                <a:lnTo>
                  <a:pt x="6517894" y="0"/>
                </a:lnTo>
                <a:close/>
              </a:path>
            </a:pathLst>
          </a:custGeom>
          <a:solidFill>
            <a:srgbClr val="009BA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0384" y="2726499"/>
            <a:ext cx="5349748" cy="186563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28319" y="914145"/>
            <a:ext cx="5993765" cy="12750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60" dirty="0">
                <a:solidFill>
                  <a:srgbClr val="009BAC"/>
                </a:solidFill>
                <a:latin typeface="Arial"/>
                <a:cs typeface="Arial"/>
              </a:rPr>
              <a:t>OPLOSSING</a:t>
            </a:r>
            <a:r>
              <a:rPr sz="1100" spc="170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spc="50" dirty="0">
                <a:solidFill>
                  <a:srgbClr val="009BAC"/>
                </a:solidFill>
                <a:latin typeface="Arial"/>
                <a:cs typeface="Arial"/>
              </a:rPr>
              <a:t>PROGRAMMEEROPDRACHT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10"/>
              </a:spcBef>
            </a:pPr>
            <a:endParaRPr sz="1100">
              <a:latin typeface="Arial"/>
              <a:cs typeface="Arial"/>
            </a:endParaRPr>
          </a:p>
          <a:p>
            <a:pPr marL="12700" marR="5080">
              <a:lnSpc>
                <a:spcPts val="1270"/>
              </a:lnSpc>
            </a:pPr>
            <a:r>
              <a:rPr sz="1100" dirty="0">
                <a:latin typeface="Arial"/>
                <a:cs typeface="Arial"/>
              </a:rPr>
              <a:t>Hebben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jullie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programmeeropdracht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met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Classroom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tot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een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goed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einde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gebracht?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Dan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zou</a:t>
            </a:r>
            <a:r>
              <a:rPr sz="1100" spc="-25" dirty="0">
                <a:latin typeface="Arial"/>
                <a:cs typeface="Arial"/>
              </a:rPr>
              <a:t> je </a:t>
            </a:r>
            <a:r>
              <a:rPr sz="1100" dirty="0">
                <a:latin typeface="Arial"/>
                <a:cs typeface="Arial"/>
              </a:rPr>
              <a:t>programma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er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ongeveer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zoals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hieronder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uit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moeten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zien.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80"/>
              </a:spcBef>
            </a:pPr>
            <a:r>
              <a:rPr sz="1100" dirty="0">
                <a:latin typeface="Arial"/>
                <a:cs typeface="Arial"/>
              </a:rPr>
              <a:t>We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leggen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graag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uit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wat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elk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blok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van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dit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programma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doet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met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je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robot.</a:t>
            </a:r>
            <a:endParaRPr sz="1100">
              <a:latin typeface="Arial"/>
              <a:cs typeface="Arial"/>
            </a:endParaRPr>
          </a:p>
          <a:p>
            <a:pPr marL="2712085">
              <a:lnSpc>
                <a:spcPct val="100000"/>
              </a:lnSpc>
              <a:spcBef>
                <a:spcPts val="675"/>
              </a:spcBef>
            </a:pPr>
            <a:r>
              <a:rPr sz="1100" i="1" dirty="0">
                <a:solidFill>
                  <a:srgbClr val="009BAC"/>
                </a:solidFill>
                <a:latin typeface="Arial"/>
                <a:cs typeface="Arial"/>
              </a:rPr>
              <a:t>De</a:t>
            </a:r>
            <a:r>
              <a:rPr sz="1100" i="1" spc="-25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009BAC"/>
                </a:solidFill>
                <a:latin typeface="Arial"/>
                <a:cs typeface="Arial"/>
              </a:rPr>
              <a:t>beweging</a:t>
            </a:r>
            <a:r>
              <a:rPr sz="1100" i="1" spc="-25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009BAC"/>
                </a:solidFill>
                <a:latin typeface="Arial"/>
                <a:cs typeface="Arial"/>
              </a:rPr>
              <a:t>wordt</a:t>
            </a:r>
            <a:r>
              <a:rPr sz="1100" i="1" spc="-30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009BAC"/>
                </a:solidFill>
                <a:latin typeface="Arial"/>
                <a:cs typeface="Arial"/>
              </a:rPr>
              <a:t>herhaald</a:t>
            </a:r>
            <a:r>
              <a:rPr sz="1100" i="1" spc="-25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009BAC"/>
                </a:solidFill>
                <a:latin typeface="Arial"/>
                <a:cs typeface="Arial"/>
              </a:rPr>
              <a:t>tot</a:t>
            </a:r>
            <a:r>
              <a:rPr sz="1100" i="1" spc="-30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i="1" spc="-25" dirty="0">
                <a:solidFill>
                  <a:srgbClr val="009BAC"/>
                </a:solidFill>
                <a:latin typeface="Arial"/>
                <a:cs typeface="Arial"/>
              </a:rPr>
              <a:t>de</a:t>
            </a:r>
            <a:endParaRPr sz="11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91387" y="2225776"/>
            <a:ext cx="1965960" cy="394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sz="1100" i="1" dirty="0">
                <a:solidFill>
                  <a:srgbClr val="009BAC"/>
                </a:solidFill>
                <a:latin typeface="Arial"/>
                <a:cs typeface="Arial"/>
              </a:rPr>
              <a:t>Het</a:t>
            </a:r>
            <a:r>
              <a:rPr sz="1100" i="1" spc="-30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009BAC"/>
                </a:solidFill>
                <a:latin typeface="Arial"/>
                <a:cs typeface="Arial"/>
              </a:rPr>
              <a:t>programma</a:t>
            </a:r>
            <a:r>
              <a:rPr sz="1100" i="1" spc="-40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009BAC"/>
                </a:solidFill>
                <a:latin typeface="Arial"/>
                <a:cs typeface="Arial"/>
              </a:rPr>
              <a:t>wordt</a:t>
            </a:r>
            <a:r>
              <a:rPr sz="1100" i="1" spc="-25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i="1" spc="-10" dirty="0">
                <a:solidFill>
                  <a:srgbClr val="009BAC"/>
                </a:solidFill>
                <a:latin typeface="Arial"/>
                <a:cs typeface="Arial"/>
              </a:rPr>
              <a:t>gestart </a:t>
            </a:r>
            <a:r>
              <a:rPr sz="1100" i="1" dirty="0">
                <a:solidFill>
                  <a:srgbClr val="009BAC"/>
                </a:solidFill>
                <a:latin typeface="Arial"/>
                <a:cs typeface="Arial"/>
              </a:rPr>
              <a:t>door</a:t>
            </a:r>
            <a:r>
              <a:rPr sz="1100" i="1" spc="-5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009BAC"/>
                </a:solidFill>
                <a:latin typeface="Arial"/>
                <a:cs typeface="Arial"/>
              </a:rPr>
              <a:t>op</a:t>
            </a:r>
            <a:r>
              <a:rPr sz="1100" i="1" spc="-20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009BAC"/>
                </a:solidFill>
                <a:latin typeface="Arial"/>
                <a:cs typeface="Arial"/>
              </a:rPr>
              <a:t>de</a:t>
            </a:r>
            <a:r>
              <a:rPr sz="1100" i="1" spc="-10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009BAC"/>
                </a:solidFill>
                <a:latin typeface="Arial"/>
                <a:cs typeface="Arial"/>
              </a:rPr>
              <a:t>startknop</a:t>
            </a:r>
            <a:r>
              <a:rPr sz="1100" i="1" spc="-15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009BAC"/>
                </a:solidFill>
                <a:latin typeface="Arial"/>
                <a:cs typeface="Arial"/>
              </a:rPr>
              <a:t>te</a:t>
            </a:r>
            <a:r>
              <a:rPr sz="1100" i="1" spc="-20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i="1" spc="-10" dirty="0">
                <a:solidFill>
                  <a:srgbClr val="009BAC"/>
                </a:solidFill>
                <a:latin typeface="Arial"/>
                <a:cs typeface="Arial"/>
              </a:rPr>
              <a:t>klikken.</a:t>
            </a:r>
            <a:endParaRPr sz="11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93816" y="4225848"/>
            <a:ext cx="1625600" cy="397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5080" indent="-229235">
              <a:lnSpc>
                <a:spcPct val="110900"/>
              </a:lnSpc>
              <a:spcBef>
                <a:spcPts val="100"/>
              </a:spcBef>
            </a:pPr>
            <a:r>
              <a:rPr sz="1100" i="1" dirty="0">
                <a:solidFill>
                  <a:srgbClr val="009BAC"/>
                </a:solidFill>
                <a:latin typeface="Arial"/>
                <a:cs typeface="Arial"/>
              </a:rPr>
              <a:t>De</a:t>
            </a:r>
            <a:r>
              <a:rPr sz="1100" i="1" spc="-30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009BAC"/>
                </a:solidFill>
                <a:latin typeface="Arial"/>
                <a:cs typeface="Arial"/>
              </a:rPr>
              <a:t>boot</a:t>
            </a:r>
            <a:r>
              <a:rPr sz="1100" i="1" spc="-15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009BAC"/>
                </a:solidFill>
                <a:latin typeface="Arial"/>
                <a:cs typeface="Arial"/>
              </a:rPr>
              <a:t>beweegt</a:t>
            </a:r>
            <a:r>
              <a:rPr sz="1100" i="1" spc="-10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009BAC"/>
                </a:solidFill>
                <a:latin typeface="Arial"/>
                <a:cs typeface="Arial"/>
              </a:rPr>
              <a:t>aan</a:t>
            </a:r>
            <a:r>
              <a:rPr sz="1100" i="1" spc="-25" dirty="0">
                <a:solidFill>
                  <a:srgbClr val="009BAC"/>
                </a:solidFill>
                <a:latin typeface="Arial"/>
                <a:cs typeface="Arial"/>
              </a:rPr>
              <a:t> een </a:t>
            </a:r>
            <a:r>
              <a:rPr sz="1100" i="1" dirty="0">
                <a:solidFill>
                  <a:srgbClr val="009BAC"/>
                </a:solidFill>
                <a:latin typeface="Arial"/>
                <a:cs typeface="Arial"/>
              </a:rPr>
              <a:t>snelheid</a:t>
            </a:r>
            <a:r>
              <a:rPr sz="1100" i="1" spc="-35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009BAC"/>
                </a:solidFill>
                <a:latin typeface="Arial"/>
                <a:cs typeface="Arial"/>
              </a:rPr>
              <a:t>van</a:t>
            </a:r>
            <a:r>
              <a:rPr sz="1100" i="1" spc="-30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i="1" spc="-20" dirty="0">
                <a:solidFill>
                  <a:srgbClr val="009BAC"/>
                </a:solidFill>
                <a:latin typeface="Arial"/>
                <a:cs typeface="Arial"/>
              </a:rPr>
              <a:t>30%.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93847" y="4370628"/>
            <a:ext cx="1750060" cy="394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7645" marR="5080" indent="-195580">
              <a:lnSpc>
                <a:spcPct val="110000"/>
              </a:lnSpc>
              <a:spcBef>
                <a:spcPts val="100"/>
              </a:spcBef>
            </a:pPr>
            <a:r>
              <a:rPr sz="1100" i="1" dirty="0">
                <a:solidFill>
                  <a:srgbClr val="009BAC"/>
                </a:solidFill>
                <a:latin typeface="Arial"/>
                <a:cs typeface="Arial"/>
              </a:rPr>
              <a:t>Het</a:t>
            </a:r>
            <a:r>
              <a:rPr sz="1100" i="1" spc="-20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009BAC"/>
                </a:solidFill>
                <a:latin typeface="Arial"/>
                <a:cs typeface="Arial"/>
              </a:rPr>
              <a:t>programma</a:t>
            </a:r>
            <a:r>
              <a:rPr sz="1100" i="1" spc="-35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009BAC"/>
                </a:solidFill>
                <a:latin typeface="Arial"/>
                <a:cs typeface="Arial"/>
              </a:rPr>
              <a:t>stopt</a:t>
            </a:r>
            <a:r>
              <a:rPr sz="1100" i="1" spc="-15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009BAC"/>
                </a:solidFill>
                <a:latin typeface="Arial"/>
                <a:cs typeface="Arial"/>
              </a:rPr>
              <a:t>als</a:t>
            </a:r>
            <a:r>
              <a:rPr sz="1100" i="1" spc="-30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i="1" spc="-35" dirty="0">
                <a:solidFill>
                  <a:srgbClr val="009BAC"/>
                </a:solidFill>
                <a:latin typeface="Arial"/>
                <a:cs typeface="Arial"/>
              </a:rPr>
              <a:t>de </a:t>
            </a:r>
            <a:r>
              <a:rPr sz="1100" i="1" dirty="0">
                <a:solidFill>
                  <a:srgbClr val="009BAC"/>
                </a:solidFill>
                <a:latin typeface="Arial"/>
                <a:cs typeface="Arial"/>
              </a:rPr>
              <a:t>boot</a:t>
            </a:r>
            <a:r>
              <a:rPr sz="1100" i="1" spc="-15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009BAC"/>
                </a:solidFill>
                <a:latin typeface="Arial"/>
                <a:cs typeface="Arial"/>
              </a:rPr>
              <a:t>op</a:t>
            </a:r>
            <a:r>
              <a:rPr sz="1100" i="1" spc="-35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009BAC"/>
                </a:solidFill>
                <a:latin typeface="Arial"/>
                <a:cs typeface="Arial"/>
              </a:rPr>
              <a:t>zijn</a:t>
            </a:r>
            <a:r>
              <a:rPr sz="1100" i="1" spc="-20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009BAC"/>
                </a:solidFill>
                <a:latin typeface="Arial"/>
                <a:cs typeface="Arial"/>
              </a:rPr>
              <a:t>locatie</a:t>
            </a:r>
            <a:r>
              <a:rPr sz="1100" i="1" spc="-25" dirty="0">
                <a:solidFill>
                  <a:srgbClr val="009BAC"/>
                </a:solidFill>
                <a:latin typeface="Arial"/>
                <a:cs typeface="Arial"/>
              </a:rPr>
              <a:t> is.</a:t>
            </a:r>
            <a:endParaRPr sz="11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227958" y="2163292"/>
            <a:ext cx="4130040" cy="1189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855470">
              <a:lnSpc>
                <a:spcPct val="110000"/>
              </a:lnSpc>
              <a:spcBef>
                <a:spcPts val="100"/>
              </a:spcBef>
            </a:pPr>
            <a:r>
              <a:rPr sz="1100" i="1" dirty="0">
                <a:solidFill>
                  <a:srgbClr val="009BAC"/>
                </a:solidFill>
                <a:latin typeface="Arial"/>
                <a:cs typeface="Arial"/>
              </a:rPr>
              <a:t>ultrasone</a:t>
            </a:r>
            <a:r>
              <a:rPr sz="1100" i="1" spc="-35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009BAC"/>
                </a:solidFill>
                <a:latin typeface="Arial"/>
                <a:cs typeface="Arial"/>
              </a:rPr>
              <a:t>sensor</a:t>
            </a:r>
            <a:r>
              <a:rPr sz="1100" i="1" spc="-25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009BAC"/>
                </a:solidFill>
                <a:latin typeface="Arial"/>
                <a:cs typeface="Arial"/>
              </a:rPr>
              <a:t>een</a:t>
            </a:r>
            <a:r>
              <a:rPr sz="1100" i="1" spc="-20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009BAC"/>
                </a:solidFill>
                <a:latin typeface="Arial"/>
                <a:cs typeface="Arial"/>
              </a:rPr>
              <a:t>afstand</a:t>
            </a:r>
            <a:r>
              <a:rPr sz="1100" i="1" spc="-20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i="1" spc="-10" dirty="0">
                <a:solidFill>
                  <a:srgbClr val="009BAC"/>
                </a:solidFill>
                <a:latin typeface="Arial"/>
                <a:cs typeface="Arial"/>
              </a:rPr>
              <a:t>kleiner </a:t>
            </a:r>
            <a:r>
              <a:rPr sz="1100" i="1" dirty="0">
                <a:solidFill>
                  <a:srgbClr val="009BAC"/>
                </a:solidFill>
                <a:latin typeface="Arial"/>
                <a:cs typeface="Arial"/>
              </a:rPr>
              <a:t>dan</a:t>
            </a:r>
            <a:r>
              <a:rPr sz="1100" i="1" spc="-20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009BAC"/>
                </a:solidFill>
                <a:latin typeface="Arial"/>
                <a:cs typeface="Arial"/>
              </a:rPr>
              <a:t>10</a:t>
            </a:r>
            <a:r>
              <a:rPr sz="1100" i="1" spc="-10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009BAC"/>
                </a:solidFill>
                <a:latin typeface="Arial"/>
                <a:cs typeface="Arial"/>
              </a:rPr>
              <a:t>cm</a:t>
            </a:r>
            <a:r>
              <a:rPr sz="1100" i="1" spc="-10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i="1" spc="-20" dirty="0">
                <a:solidFill>
                  <a:srgbClr val="009BAC"/>
                </a:solidFill>
                <a:latin typeface="Arial"/>
                <a:cs typeface="Arial"/>
              </a:rPr>
              <a:t>meet.</a:t>
            </a:r>
            <a:endParaRPr sz="1100">
              <a:latin typeface="Arial"/>
              <a:cs typeface="Arial"/>
            </a:endParaRPr>
          </a:p>
          <a:p>
            <a:pPr marL="1102360" marR="5080" algn="ctr">
              <a:lnSpc>
                <a:spcPct val="110100"/>
              </a:lnSpc>
              <a:spcBef>
                <a:spcPts val="450"/>
              </a:spcBef>
            </a:pPr>
            <a:r>
              <a:rPr sz="1100" i="1" dirty="0">
                <a:solidFill>
                  <a:srgbClr val="009BAC"/>
                </a:solidFill>
                <a:latin typeface="Arial"/>
                <a:cs typeface="Arial"/>
              </a:rPr>
              <a:t>Bij</a:t>
            </a:r>
            <a:r>
              <a:rPr sz="1100" i="1" spc="-25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009BAC"/>
                </a:solidFill>
                <a:latin typeface="Arial"/>
                <a:cs typeface="Arial"/>
              </a:rPr>
              <a:t>de</a:t>
            </a:r>
            <a:r>
              <a:rPr sz="1100" i="1" spc="-20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009BAC"/>
                </a:solidFill>
                <a:latin typeface="Arial"/>
                <a:cs typeface="Arial"/>
              </a:rPr>
              <a:t>te</a:t>
            </a:r>
            <a:r>
              <a:rPr sz="1100" i="1" spc="-20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009BAC"/>
                </a:solidFill>
                <a:latin typeface="Arial"/>
                <a:cs typeface="Arial"/>
              </a:rPr>
              <a:t>volgen</a:t>
            </a:r>
            <a:r>
              <a:rPr sz="1100" i="1" spc="-30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009BAC"/>
                </a:solidFill>
                <a:latin typeface="Arial"/>
                <a:cs typeface="Arial"/>
              </a:rPr>
              <a:t>wenswaarde</a:t>
            </a:r>
            <a:r>
              <a:rPr sz="1100" i="1" spc="-20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009BAC"/>
                </a:solidFill>
                <a:latin typeface="Arial"/>
                <a:cs typeface="Arial"/>
              </a:rPr>
              <a:t>van</a:t>
            </a:r>
            <a:r>
              <a:rPr sz="1100" i="1" spc="-30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009BAC"/>
                </a:solidFill>
                <a:latin typeface="Arial"/>
                <a:cs typeface="Arial"/>
              </a:rPr>
              <a:t>de</a:t>
            </a:r>
            <a:r>
              <a:rPr sz="1100" i="1" spc="-20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i="1" spc="-10" dirty="0">
                <a:solidFill>
                  <a:srgbClr val="009BAC"/>
                </a:solidFill>
                <a:latin typeface="Arial"/>
                <a:cs typeface="Arial"/>
              </a:rPr>
              <a:t>lichtsensor </a:t>
            </a:r>
            <a:r>
              <a:rPr sz="1100" i="1" dirty="0">
                <a:solidFill>
                  <a:srgbClr val="009BAC"/>
                </a:solidFill>
                <a:latin typeface="Arial"/>
                <a:cs typeface="Arial"/>
              </a:rPr>
              <a:t>(25%)</a:t>
            </a:r>
            <a:r>
              <a:rPr sz="1100" i="1" spc="-20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009BAC"/>
                </a:solidFill>
                <a:latin typeface="Arial"/>
                <a:cs typeface="Arial"/>
              </a:rPr>
              <a:t>zal</a:t>
            </a:r>
            <a:r>
              <a:rPr sz="1100" i="1" spc="-25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009BAC"/>
                </a:solidFill>
                <a:latin typeface="Arial"/>
                <a:cs typeface="Arial"/>
              </a:rPr>
              <a:t>de</a:t>
            </a:r>
            <a:r>
              <a:rPr sz="1100" i="1" spc="-30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009BAC"/>
                </a:solidFill>
                <a:latin typeface="Arial"/>
                <a:cs typeface="Arial"/>
              </a:rPr>
              <a:t>boot</a:t>
            </a:r>
            <a:r>
              <a:rPr sz="1100" i="1" spc="-20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009BAC"/>
                </a:solidFill>
                <a:latin typeface="Arial"/>
                <a:cs typeface="Arial"/>
              </a:rPr>
              <a:t>rechtdoor</a:t>
            </a:r>
            <a:r>
              <a:rPr sz="1100" i="1" spc="-15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009BAC"/>
                </a:solidFill>
                <a:latin typeface="Arial"/>
                <a:cs typeface="Arial"/>
              </a:rPr>
              <a:t>gaan.</a:t>
            </a:r>
            <a:r>
              <a:rPr sz="1100" i="1" spc="-10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009BAC"/>
                </a:solidFill>
                <a:latin typeface="Arial"/>
                <a:cs typeface="Arial"/>
              </a:rPr>
              <a:t>Als</a:t>
            </a:r>
            <a:r>
              <a:rPr sz="1100" i="1" spc="-15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009BAC"/>
                </a:solidFill>
                <a:latin typeface="Arial"/>
                <a:cs typeface="Arial"/>
              </a:rPr>
              <a:t>de</a:t>
            </a:r>
            <a:r>
              <a:rPr sz="1100" i="1" spc="-25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i="1" spc="-10" dirty="0">
                <a:solidFill>
                  <a:srgbClr val="009BAC"/>
                </a:solidFill>
                <a:latin typeface="Arial"/>
                <a:cs typeface="Arial"/>
              </a:rPr>
              <a:t>sensor </a:t>
            </a:r>
            <a:r>
              <a:rPr sz="1100" i="1" dirty="0">
                <a:solidFill>
                  <a:srgbClr val="009BAC"/>
                </a:solidFill>
                <a:latin typeface="Arial"/>
                <a:cs typeface="Arial"/>
              </a:rPr>
              <a:t>in</a:t>
            </a:r>
            <a:r>
              <a:rPr sz="1100" i="1" spc="-20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009BAC"/>
                </a:solidFill>
                <a:latin typeface="Arial"/>
                <a:cs typeface="Arial"/>
              </a:rPr>
              <a:t>een</a:t>
            </a:r>
            <a:r>
              <a:rPr sz="1100" i="1" spc="-20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009BAC"/>
                </a:solidFill>
                <a:latin typeface="Arial"/>
                <a:cs typeface="Arial"/>
              </a:rPr>
              <a:t>lichtere</a:t>
            </a:r>
            <a:r>
              <a:rPr sz="1100" i="1" spc="-25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009BAC"/>
                </a:solidFill>
                <a:latin typeface="Arial"/>
                <a:cs typeface="Arial"/>
              </a:rPr>
              <a:t>zone</a:t>
            </a:r>
            <a:r>
              <a:rPr sz="1100" i="1" spc="-30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009BAC"/>
                </a:solidFill>
                <a:latin typeface="Arial"/>
                <a:cs typeface="Arial"/>
              </a:rPr>
              <a:t>met</a:t>
            </a:r>
            <a:r>
              <a:rPr sz="1100" i="1" spc="-20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009BAC"/>
                </a:solidFill>
                <a:latin typeface="Arial"/>
                <a:cs typeface="Arial"/>
              </a:rPr>
              <a:t>hogere</a:t>
            </a:r>
            <a:r>
              <a:rPr sz="1100" i="1" spc="-20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009BAC"/>
                </a:solidFill>
                <a:latin typeface="Arial"/>
                <a:cs typeface="Arial"/>
              </a:rPr>
              <a:t>waarde</a:t>
            </a:r>
            <a:r>
              <a:rPr sz="1100" i="1" spc="-30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009BAC"/>
                </a:solidFill>
                <a:latin typeface="Arial"/>
                <a:cs typeface="Arial"/>
              </a:rPr>
              <a:t>komt</a:t>
            </a:r>
            <a:r>
              <a:rPr sz="1100" i="1" spc="-20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i="1" spc="-25" dirty="0">
                <a:solidFill>
                  <a:srgbClr val="009BAC"/>
                </a:solidFill>
                <a:latin typeface="Arial"/>
                <a:cs typeface="Arial"/>
              </a:rPr>
              <a:t>zal </a:t>
            </a:r>
            <a:r>
              <a:rPr sz="1100" i="1" dirty="0">
                <a:solidFill>
                  <a:srgbClr val="009BAC"/>
                </a:solidFill>
                <a:latin typeface="Arial"/>
                <a:cs typeface="Arial"/>
              </a:rPr>
              <a:t>hij</a:t>
            </a:r>
            <a:r>
              <a:rPr sz="1100" i="1" spc="-30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009BAC"/>
                </a:solidFill>
                <a:latin typeface="Arial"/>
                <a:cs typeface="Arial"/>
              </a:rPr>
              <a:t>bijsturen</a:t>
            </a:r>
            <a:r>
              <a:rPr sz="1100" i="1" spc="-30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009BAC"/>
                </a:solidFill>
                <a:latin typeface="Arial"/>
                <a:cs typeface="Arial"/>
              </a:rPr>
              <a:t>naar</a:t>
            </a:r>
            <a:r>
              <a:rPr sz="1100" i="1" spc="-30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i="1" spc="-10" dirty="0">
                <a:solidFill>
                  <a:srgbClr val="009BAC"/>
                </a:solidFill>
                <a:latin typeface="Arial"/>
                <a:cs typeface="Arial"/>
              </a:rPr>
              <a:t>rechts.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197813" y="2622930"/>
            <a:ext cx="4497070" cy="1870075"/>
          </a:xfrm>
          <a:custGeom>
            <a:avLst/>
            <a:gdLst/>
            <a:ahLst/>
            <a:cxnLst/>
            <a:rect l="l" t="t" r="r" b="b"/>
            <a:pathLst>
              <a:path w="4497070" h="1870075">
                <a:moveTo>
                  <a:pt x="364921" y="5080"/>
                </a:moveTo>
                <a:lnTo>
                  <a:pt x="243255" y="27559"/>
                </a:lnTo>
                <a:lnTo>
                  <a:pt x="235508" y="29083"/>
                </a:lnTo>
                <a:lnTo>
                  <a:pt x="230428" y="36449"/>
                </a:lnTo>
                <a:lnTo>
                  <a:pt x="233222" y="51943"/>
                </a:lnTo>
                <a:lnTo>
                  <a:pt x="240715" y="57150"/>
                </a:lnTo>
                <a:lnTo>
                  <a:pt x="248462" y="55626"/>
                </a:lnTo>
                <a:lnTo>
                  <a:pt x="294182" y="47244"/>
                </a:lnTo>
                <a:lnTo>
                  <a:pt x="0" y="300355"/>
                </a:lnTo>
                <a:lnTo>
                  <a:pt x="18643" y="322072"/>
                </a:lnTo>
                <a:lnTo>
                  <a:pt x="312724" y="68961"/>
                </a:lnTo>
                <a:lnTo>
                  <a:pt x="297611" y="112776"/>
                </a:lnTo>
                <a:lnTo>
                  <a:pt x="295071" y="120269"/>
                </a:lnTo>
                <a:lnTo>
                  <a:pt x="299008" y="128397"/>
                </a:lnTo>
                <a:lnTo>
                  <a:pt x="313994" y="133477"/>
                </a:lnTo>
                <a:lnTo>
                  <a:pt x="322122" y="129540"/>
                </a:lnTo>
                <a:lnTo>
                  <a:pt x="324662" y="122047"/>
                </a:lnTo>
                <a:lnTo>
                  <a:pt x="362254" y="12827"/>
                </a:lnTo>
                <a:lnTo>
                  <a:pt x="364921" y="5080"/>
                </a:lnTo>
                <a:close/>
              </a:path>
              <a:path w="4497070" h="1870075">
                <a:moveTo>
                  <a:pt x="1781733" y="1830158"/>
                </a:moveTo>
                <a:lnTo>
                  <a:pt x="1691055" y="1745881"/>
                </a:lnTo>
                <a:lnTo>
                  <a:pt x="1685340" y="1740509"/>
                </a:lnTo>
                <a:lnTo>
                  <a:pt x="1676196" y="1740827"/>
                </a:lnTo>
                <a:lnTo>
                  <a:pt x="1665528" y="1752384"/>
                </a:lnTo>
                <a:lnTo>
                  <a:pt x="1665782" y="1761426"/>
                </a:lnTo>
                <a:lnTo>
                  <a:pt x="1671624" y="1766798"/>
                </a:lnTo>
                <a:lnTo>
                  <a:pt x="1705584" y="1798421"/>
                </a:lnTo>
                <a:lnTo>
                  <a:pt x="1380921" y="1725396"/>
                </a:lnTo>
                <a:lnTo>
                  <a:pt x="1374571" y="1753273"/>
                </a:lnTo>
                <a:lnTo>
                  <a:pt x="1699336" y="1826285"/>
                </a:lnTo>
                <a:lnTo>
                  <a:pt x="1647621" y="1842681"/>
                </a:lnTo>
                <a:lnTo>
                  <a:pt x="1643430" y="1850707"/>
                </a:lnTo>
                <a:lnTo>
                  <a:pt x="1645716" y="1858238"/>
                </a:lnTo>
                <a:lnTo>
                  <a:pt x="1648129" y="1865757"/>
                </a:lnTo>
                <a:lnTo>
                  <a:pt x="1656257" y="1869922"/>
                </a:lnTo>
                <a:lnTo>
                  <a:pt x="1757400" y="1837867"/>
                </a:lnTo>
                <a:lnTo>
                  <a:pt x="1781733" y="1830158"/>
                </a:lnTo>
                <a:close/>
              </a:path>
              <a:path w="4497070" h="1870075">
                <a:moveTo>
                  <a:pt x="2423591" y="0"/>
                </a:moveTo>
                <a:lnTo>
                  <a:pt x="2297734" y="38354"/>
                </a:lnTo>
                <a:lnTo>
                  <a:pt x="2293416" y="46355"/>
                </a:lnTo>
                <a:lnTo>
                  <a:pt x="2295702" y="53848"/>
                </a:lnTo>
                <a:lnTo>
                  <a:pt x="2297988" y="61468"/>
                </a:lnTo>
                <a:lnTo>
                  <a:pt x="2305989" y="65659"/>
                </a:lnTo>
                <a:lnTo>
                  <a:pt x="2357996" y="49885"/>
                </a:lnTo>
                <a:lnTo>
                  <a:pt x="1852345" y="595503"/>
                </a:lnTo>
                <a:lnTo>
                  <a:pt x="1873427" y="614934"/>
                </a:lnTo>
                <a:lnTo>
                  <a:pt x="2378938" y="69342"/>
                </a:lnTo>
                <a:lnTo>
                  <a:pt x="2368854" y="114554"/>
                </a:lnTo>
                <a:lnTo>
                  <a:pt x="2367076" y="122301"/>
                </a:lnTo>
                <a:lnTo>
                  <a:pt x="2372029" y="129921"/>
                </a:lnTo>
                <a:lnTo>
                  <a:pt x="2379649" y="131699"/>
                </a:lnTo>
                <a:lnTo>
                  <a:pt x="2387396" y="133350"/>
                </a:lnTo>
                <a:lnTo>
                  <a:pt x="2395016" y="128524"/>
                </a:lnTo>
                <a:lnTo>
                  <a:pt x="2396667" y="120777"/>
                </a:lnTo>
                <a:lnTo>
                  <a:pt x="2421090" y="11176"/>
                </a:lnTo>
                <a:lnTo>
                  <a:pt x="2423591" y="0"/>
                </a:lnTo>
                <a:close/>
              </a:path>
              <a:path w="4497070" h="1870075">
                <a:moveTo>
                  <a:pt x="3455466" y="563245"/>
                </a:moveTo>
                <a:lnTo>
                  <a:pt x="3333038" y="580771"/>
                </a:lnTo>
                <a:lnTo>
                  <a:pt x="3325164" y="581787"/>
                </a:lnTo>
                <a:lnTo>
                  <a:pt x="3319830" y="589026"/>
                </a:lnTo>
                <a:lnTo>
                  <a:pt x="3320846" y="596900"/>
                </a:lnTo>
                <a:lnTo>
                  <a:pt x="3321989" y="604647"/>
                </a:lnTo>
                <a:lnTo>
                  <a:pt x="3329228" y="610108"/>
                </a:lnTo>
                <a:lnTo>
                  <a:pt x="3383165" y="602411"/>
                </a:lnTo>
                <a:lnTo>
                  <a:pt x="2885871" y="995934"/>
                </a:lnTo>
                <a:lnTo>
                  <a:pt x="2903651" y="1018413"/>
                </a:lnTo>
                <a:lnTo>
                  <a:pt x="3400768" y="624827"/>
                </a:lnTo>
                <a:lnTo>
                  <a:pt x="3383838" y="668020"/>
                </a:lnTo>
                <a:lnTo>
                  <a:pt x="3380917" y="675386"/>
                </a:lnTo>
                <a:lnTo>
                  <a:pt x="3384600" y="683768"/>
                </a:lnTo>
                <a:lnTo>
                  <a:pt x="3391839" y="686562"/>
                </a:lnTo>
                <a:lnTo>
                  <a:pt x="3399205" y="689483"/>
                </a:lnTo>
                <a:lnTo>
                  <a:pt x="3407587" y="685800"/>
                </a:lnTo>
                <a:lnTo>
                  <a:pt x="3410381" y="678561"/>
                </a:lnTo>
                <a:lnTo>
                  <a:pt x="3452926" y="569722"/>
                </a:lnTo>
                <a:lnTo>
                  <a:pt x="3455466" y="563245"/>
                </a:lnTo>
                <a:close/>
              </a:path>
              <a:path w="4497070" h="1870075">
                <a:moveTo>
                  <a:pt x="4496867" y="1529803"/>
                </a:moveTo>
                <a:lnTo>
                  <a:pt x="4424096" y="1429766"/>
                </a:lnTo>
                <a:lnTo>
                  <a:pt x="4419397" y="1423416"/>
                </a:lnTo>
                <a:lnTo>
                  <a:pt x="4410507" y="1422019"/>
                </a:lnTo>
                <a:lnTo>
                  <a:pt x="4404157" y="1426591"/>
                </a:lnTo>
                <a:lnTo>
                  <a:pt x="4397807" y="1431290"/>
                </a:lnTo>
                <a:lnTo>
                  <a:pt x="4396283" y="1440218"/>
                </a:lnTo>
                <a:lnTo>
                  <a:pt x="4400982" y="1446606"/>
                </a:lnTo>
                <a:lnTo>
                  <a:pt x="4428287" y="1484122"/>
                </a:lnTo>
                <a:lnTo>
                  <a:pt x="3969816" y="1283081"/>
                </a:lnTo>
                <a:lnTo>
                  <a:pt x="3958386" y="1309243"/>
                </a:lnTo>
                <a:lnTo>
                  <a:pt x="4416818" y="1510284"/>
                </a:lnTo>
                <a:lnTo>
                  <a:pt x="4362882" y="1516494"/>
                </a:lnTo>
                <a:lnTo>
                  <a:pt x="4357294" y="1523580"/>
                </a:lnTo>
                <a:lnTo>
                  <a:pt x="4359072" y="1539252"/>
                </a:lnTo>
                <a:lnTo>
                  <a:pt x="4366184" y="1544878"/>
                </a:lnTo>
                <a:lnTo>
                  <a:pt x="4482109" y="1531505"/>
                </a:lnTo>
                <a:lnTo>
                  <a:pt x="4496867" y="1529803"/>
                </a:lnTo>
                <a:close/>
              </a:path>
            </a:pathLst>
          </a:custGeom>
          <a:solidFill>
            <a:srgbClr val="009B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637A2697-D242-C6C4-5BB4-E9543C89E657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2545746" y="4953000"/>
            <a:ext cx="2465008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nl-BE" spc="-10" dirty="0"/>
              <a:t>VOORTRAJECT</a:t>
            </a:r>
            <a:r>
              <a:rPr spc="5" dirty="0"/>
              <a:t> </a:t>
            </a:r>
            <a:r>
              <a:rPr dirty="0"/>
              <a:t>–</a:t>
            </a:r>
            <a:r>
              <a:rPr spc="5" dirty="0"/>
              <a:t> </a:t>
            </a:r>
            <a:r>
              <a:rPr spc="-10" dirty="0"/>
              <a:t>Havenstudio</a:t>
            </a:r>
            <a:r>
              <a:rPr spc="10" dirty="0"/>
              <a:t> </a:t>
            </a:r>
            <a:r>
              <a:rPr dirty="0"/>
              <a:t>–</a:t>
            </a:r>
            <a:r>
              <a:rPr spc="5" dirty="0"/>
              <a:t> </a:t>
            </a:r>
            <a:r>
              <a:rPr dirty="0"/>
              <a:t>p</a:t>
            </a:r>
            <a:r>
              <a:rPr spc="5" dirty="0"/>
              <a:t> </a:t>
            </a:r>
            <a:fld id="{81D60167-4931-47E6-BA6A-407CBD079E47}" type="slidenum">
              <a:rPr spc="-25" dirty="0"/>
              <a:pPr marL="12700" algn="ctr">
                <a:lnSpc>
                  <a:spcPct val="100000"/>
                </a:lnSpc>
              </a:pPr>
              <a:t>30</a:t>
            </a:fld>
            <a:endParaRPr spc="-25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0586" y="2377774"/>
            <a:ext cx="4204049" cy="2057075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522731" y="939037"/>
            <a:ext cx="6518275" cy="269875"/>
          </a:xfrm>
          <a:custGeom>
            <a:avLst/>
            <a:gdLst/>
            <a:ahLst/>
            <a:cxnLst/>
            <a:rect l="l" t="t" r="r" b="b"/>
            <a:pathLst>
              <a:path w="6518275" h="269875">
                <a:moveTo>
                  <a:pt x="6517894" y="0"/>
                </a:moveTo>
                <a:lnTo>
                  <a:pt x="0" y="0"/>
                </a:lnTo>
                <a:lnTo>
                  <a:pt x="0" y="269748"/>
                </a:lnTo>
                <a:lnTo>
                  <a:pt x="6517894" y="269748"/>
                </a:lnTo>
                <a:lnTo>
                  <a:pt x="6517894" y="0"/>
                </a:lnTo>
                <a:close/>
              </a:path>
            </a:pathLst>
          </a:custGeom>
          <a:solidFill>
            <a:srgbClr val="009B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84631" y="915669"/>
            <a:ext cx="65944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5880">
              <a:lnSpc>
                <a:spcPct val="100000"/>
              </a:lnSpc>
              <a:spcBef>
                <a:spcPts val="95"/>
              </a:spcBef>
              <a:tabLst>
                <a:tab pos="506095" algn="l"/>
              </a:tabLst>
            </a:pPr>
            <a:r>
              <a:rPr sz="1600" spc="-5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1600" spc="65" dirty="0">
                <a:solidFill>
                  <a:srgbClr val="FFFFFF"/>
                </a:solidFill>
                <a:latin typeface="Arial"/>
                <a:cs typeface="Arial"/>
              </a:rPr>
              <a:t>GOED</a:t>
            </a:r>
            <a:r>
              <a:rPr sz="160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80" dirty="0">
                <a:solidFill>
                  <a:srgbClr val="FFFFFF"/>
                </a:solidFill>
                <a:latin typeface="Arial"/>
                <a:cs typeface="Arial"/>
              </a:rPr>
              <a:t>OPGELET?</a:t>
            </a:r>
            <a:r>
              <a:rPr sz="1600" spc="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105" dirty="0">
                <a:solidFill>
                  <a:srgbClr val="FFFFFF"/>
                </a:solidFill>
                <a:latin typeface="Arial"/>
                <a:cs typeface="Arial"/>
              </a:rPr>
              <a:t>QUIZTIJD!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84632" y="900937"/>
            <a:ext cx="6594475" cy="346075"/>
          </a:xfrm>
          <a:custGeom>
            <a:avLst/>
            <a:gdLst/>
            <a:ahLst/>
            <a:cxnLst/>
            <a:rect l="l" t="t" r="r" b="b"/>
            <a:pathLst>
              <a:path w="6594475" h="346075">
                <a:moveTo>
                  <a:pt x="6594094" y="0"/>
                </a:moveTo>
                <a:lnTo>
                  <a:pt x="6555994" y="0"/>
                </a:lnTo>
                <a:lnTo>
                  <a:pt x="6555994" y="38100"/>
                </a:lnTo>
                <a:lnTo>
                  <a:pt x="6555994" y="307848"/>
                </a:lnTo>
                <a:lnTo>
                  <a:pt x="38100" y="307848"/>
                </a:lnTo>
                <a:lnTo>
                  <a:pt x="38100" y="38100"/>
                </a:lnTo>
                <a:lnTo>
                  <a:pt x="6555994" y="38100"/>
                </a:lnTo>
                <a:lnTo>
                  <a:pt x="6555994" y="0"/>
                </a:lnTo>
                <a:lnTo>
                  <a:pt x="38100" y="0"/>
                </a:lnTo>
                <a:lnTo>
                  <a:pt x="0" y="0"/>
                </a:lnTo>
                <a:lnTo>
                  <a:pt x="0" y="38100"/>
                </a:lnTo>
                <a:lnTo>
                  <a:pt x="0" y="307848"/>
                </a:lnTo>
                <a:lnTo>
                  <a:pt x="0" y="345948"/>
                </a:lnTo>
                <a:lnTo>
                  <a:pt x="38100" y="345948"/>
                </a:lnTo>
                <a:lnTo>
                  <a:pt x="6555994" y="345948"/>
                </a:lnTo>
                <a:lnTo>
                  <a:pt x="6594094" y="345948"/>
                </a:lnTo>
                <a:lnTo>
                  <a:pt x="6594094" y="307848"/>
                </a:lnTo>
                <a:lnTo>
                  <a:pt x="6594094" y="38100"/>
                </a:lnTo>
                <a:lnTo>
                  <a:pt x="6594094" y="0"/>
                </a:lnTo>
                <a:close/>
              </a:path>
            </a:pathLst>
          </a:custGeom>
          <a:solidFill>
            <a:srgbClr val="009B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28319" y="1562226"/>
            <a:ext cx="3451860" cy="7169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Arial"/>
                <a:cs typeface="Arial"/>
              </a:rPr>
              <a:t>De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les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afsluiten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doen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met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een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korte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KAHOOT-quiz</a:t>
            </a:r>
            <a:r>
              <a:rPr sz="1100" spc="-10" dirty="0">
                <a:latin typeface="Arial"/>
                <a:cs typeface="Arial"/>
              </a:rPr>
              <a:t>.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65"/>
              </a:spcBef>
            </a:pP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100" b="1" spc="-10" dirty="0">
                <a:latin typeface="Arial"/>
                <a:cs typeface="Arial"/>
              </a:rPr>
              <a:t>SUCCES!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709542" y="1392681"/>
            <a:ext cx="2441575" cy="1236980"/>
            <a:chOff x="3709542" y="1392681"/>
            <a:chExt cx="2441575" cy="1236980"/>
          </a:xfrm>
        </p:grpSpPr>
        <p:sp>
          <p:nvSpPr>
            <p:cNvPr id="8" name="object 8"/>
            <p:cNvSpPr/>
            <p:nvPr/>
          </p:nvSpPr>
          <p:spPr>
            <a:xfrm>
              <a:off x="3709542" y="1392681"/>
              <a:ext cx="2441575" cy="1236980"/>
            </a:xfrm>
            <a:custGeom>
              <a:avLst/>
              <a:gdLst/>
              <a:ahLst/>
              <a:cxnLst/>
              <a:rect l="l" t="t" r="r" b="b"/>
              <a:pathLst>
                <a:path w="2441575" h="1236980">
                  <a:moveTo>
                    <a:pt x="2273300" y="0"/>
                  </a:moveTo>
                  <a:lnTo>
                    <a:pt x="0" y="637286"/>
                  </a:lnTo>
                  <a:lnTo>
                    <a:pt x="167894" y="1236472"/>
                  </a:lnTo>
                  <a:lnTo>
                    <a:pt x="2441194" y="599186"/>
                  </a:lnTo>
                  <a:lnTo>
                    <a:pt x="22733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67733" y="1598802"/>
              <a:ext cx="1946910" cy="985151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4899723" y="2733992"/>
            <a:ext cx="1730375" cy="1730375"/>
            <a:chOff x="4899723" y="2733992"/>
            <a:chExt cx="1730375" cy="173037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38121" y="2972428"/>
              <a:ext cx="1300695" cy="130069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914010" y="2748279"/>
              <a:ext cx="1701800" cy="1701800"/>
            </a:xfrm>
            <a:custGeom>
              <a:avLst/>
              <a:gdLst/>
              <a:ahLst/>
              <a:cxnLst/>
              <a:rect l="l" t="t" r="r" b="b"/>
              <a:pathLst>
                <a:path w="1701800" h="1701800">
                  <a:moveTo>
                    <a:pt x="292735" y="0"/>
                  </a:moveTo>
                  <a:lnTo>
                    <a:pt x="1408938" y="0"/>
                  </a:lnTo>
                  <a:lnTo>
                    <a:pt x="1438528" y="1524"/>
                  </a:lnTo>
                  <a:lnTo>
                    <a:pt x="1495805" y="13207"/>
                  </a:lnTo>
                  <a:lnTo>
                    <a:pt x="1572514" y="50037"/>
                  </a:lnTo>
                  <a:lnTo>
                    <a:pt x="1615947" y="85851"/>
                  </a:lnTo>
                  <a:lnTo>
                    <a:pt x="1651762" y="129159"/>
                  </a:lnTo>
                  <a:lnTo>
                    <a:pt x="1678559" y="178688"/>
                  </a:lnTo>
                  <a:lnTo>
                    <a:pt x="1695831" y="234061"/>
                  </a:lnTo>
                  <a:lnTo>
                    <a:pt x="1701799" y="292862"/>
                  </a:lnTo>
                  <a:lnTo>
                    <a:pt x="1701799" y="1408988"/>
                  </a:lnTo>
                  <a:lnTo>
                    <a:pt x="1695831" y="1467700"/>
                  </a:lnTo>
                  <a:lnTo>
                    <a:pt x="1678559" y="1523085"/>
                  </a:lnTo>
                  <a:lnTo>
                    <a:pt x="1651762" y="1572590"/>
                  </a:lnTo>
                  <a:lnTo>
                    <a:pt x="1615947" y="1615973"/>
                  </a:lnTo>
                  <a:lnTo>
                    <a:pt x="1572514" y="1651787"/>
                  </a:lnTo>
                  <a:lnTo>
                    <a:pt x="1522984" y="1678647"/>
                  </a:lnTo>
                  <a:lnTo>
                    <a:pt x="1467612" y="1695856"/>
                  </a:lnTo>
                  <a:lnTo>
                    <a:pt x="1408938" y="1701800"/>
                  </a:lnTo>
                  <a:lnTo>
                    <a:pt x="292735" y="1701800"/>
                  </a:lnTo>
                  <a:lnTo>
                    <a:pt x="234061" y="1695856"/>
                  </a:lnTo>
                  <a:lnTo>
                    <a:pt x="178688" y="1678647"/>
                  </a:lnTo>
                  <a:lnTo>
                    <a:pt x="129159" y="1651787"/>
                  </a:lnTo>
                  <a:lnTo>
                    <a:pt x="85725" y="1615973"/>
                  </a:lnTo>
                  <a:lnTo>
                    <a:pt x="49911" y="1572590"/>
                  </a:lnTo>
                  <a:lnTo>
                    <a:pt x="23113" y="1523085"/>
                  </a:lnTo>
                  <a:lnTo>
                    <a:pt x="5841" y="1467700"/>
                  </a:lnTo>
                  <a:lnTo>
                    <a:pt x="0" y="1408988"/>
                  </a:lnTo>
                  <a:lnTo>
                    <a:pt x="0" y="292862"/>
                  </a:lnTo>
                  <a:lnTo>
                    <a:pt x="5841" y="234061"/>
                  </a:lnTo>
                  <a:lnTo>
                    <a:pt x="23113" y="178688"/>
                  </a:lnTo>
                  <a:lnTo>
                    <a:pt x="49911" y="129159"/>
                  </a:lnTo>
                  <a:lnTo>
                    <a:pt x="85725" y="85851"/>
                  </a:lnTo>
                  <a:lnTo>
                    <a:pt x="129159" y="50037"/>
                  </a:lnTo>
                  <a:lnTo>
                    <a:pt x="178688" y="23113"/>
                  </a:lnTo>
                  <a:lnTo>
                    <a:pt x="234061" y="5968"/>
                  </a:lnTo>
                  <a:lnTo>
                    <a:pt x="292735" y="0"/>
                  </a:lnTo>
                  <a:close/>
                </a:path>
              </a:pathLst>
            </a:custGeom>
            <a:ln w="28575">
              <a:solidFill>
                <a:srgbClr val="009B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9">
            <a:extLst>
              <a:ext uri="{FF2B5EF4-FFF2-40B4-BE49-F238E27FC236}">
                <a16:creationId xmlns:a16="http://schemas.microsoft.com/office/drawing/2014/main" id="{2DFE8694-AB37-4160-876A-014617D88256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2545746" y="4953000"/>
            <a:ext cx="2465008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nl-BE" spc="-10" dirty="0"/>
              <a:t>VOORTRAJECT</a:t>
            </a:r>
            <a:r>
              <a:rPr spc="5" dirty="0"/>
              <a:t> </a:t>
            </a:r>
            <a:r>
              <a:rPr dirty="0"/>
              <a:t>–</a:t>
            </a:r>
            <a:r>
              <a:rPr spc="5" dirty="0"/>
              <a:t> </a:t>
            </a:r>
            <a:r>
              <a:rPr spc="-10" dirty="0"/>
              <a:t>Havenstudio</a:t>
            </a:r>
            <a:r>
              <a:rPr spc="10" dirty="0"/>
              <a:t> </a:t>
            </a:r>
            <a:r>
              <a:rPr dirty="0"/>
              <a:t>–</a:t>
            </a:r>
            <a:r>
              <a:rPr spc="5" dirty="0"/>
              <a:t> </a:t>
            </a:r>
            <a:r>
              <a:rPr dirty="0"/>
              <a:t>p</a:t>
            </a:r>
            <a:r>
              <a:rPr spc="5" dirty="0"/>
              <a:t> </a:t>
            </a:r>
            <a:fld id="{81D60167-4931-47E6-BA6A-407CBD079E47}" type="slidenum">
              <a:rPr spc="-25" dirty="0"/>
              <a:pPr marL="12700" algn="ctr">
                <a:lnSpc>
                  <a:spcPct val="100000"/>
                </a:lnSpc>
              </a:pPr>
              <a:t>31</a:t>
            </a:fld>
            <a:endParaRPr spc="-25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2731" y="939037"/>
            <a:ext cx="6518275" cy="269875"/>
          </a:xfrm>
          <a:custGeom>
            <a:avLst/>
            <a:gdLst/>
            <a:ahLst/>
            <a:cxnLst/>
            <a:rect l="l" t="t" r="r" b="b"/>
            <a:pathLst>
              <a:path w="6518275" h="269875">
                <a:moveTo>
                  <a:pt x="6517894" y="0"/>
                </a:moveTo>
                <a:lnTo>
                  <a:pt x="0" y="0"/>
                </a:lnTo>
                <a:lnTo>
                  <a:pt x="0" y="269748"/>
                </a:lnTo>
                <a:lnTo>
                  <a:pt x="6517894" y="269748"/>
                </a:lnTo>
                <a:lnTo>
                  <a:pt x="6517894" y="0"/>
                </a:lnTo>
                <a:close/>
              </a:path>
            </a:pathLst>
          </a:custGeom>
          <a:solidFill>
            <a:srgbClr val="009B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84631" y="915669"/>
            <a:ext cx="65944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5880">
              <a:lnSpc>
                <a:spcPct val="100000"/>
              </a:lnSpc>
              <a:spcBef>
                <a:spcPts val="95"/>
              </a:spcBef>
              <a:tabLst>
                <a:tab pos="506095" algn="l"/>
              </a:tabLst>
            </a:pPr>
            <a:r>
              <a:rPr sz="1600" spc="50" dirty="0">
                <a:solidFill>
                  <a:srgbClr val="FFFFFF"/>
                </a:solidFill>
                <a:latin typeface="Arial"/>
                <a:cs typeface="Arial"/>
              </a:rPr>
              <a:t>VI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1600" spc="75" dirty="0">
                <a:solidFill>
                  <a:srgbClr val="FFFFFF"/>
                </a:solidFill>
                <a:latin typeface="Arial"/>
                <a:cs typeface="Arial"/>
              </a:rPr>
              <a:t>VEEL</a:t>
            </a:r>
            <a:r>
              <a:rPr sz="160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85" dirty="0">
                <a:solidFill>
                  <a:srgbClr val="FFFFFF"/>
                </a:solidFill>
                <a:latin typeface="Arial"/>
                <a:cs typeface="Arial"/>
              </a:rPr>
              <a:t>PLEZIER</a:t>
            </a:r>
            <a:r>
              <a:rPr sz="160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9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600" spc="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80" dirty="0">
                <a:solidFill>
                  <a:srgbClr val="FFFFFF"/>
                </a:solidFill>
                <a:latin typeface="Arial"/>
                <a:cs typeface="Arial"/>
              </a:rPr>
              <a:t>ONZE</a:t>
            </a:r>
            <a:r>
              <a:rPr sz="1600" spc="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100" dirty="0">
                <a:solidFill>
                  <a:srgbClr val="FFFFFF"/>
                </a:solidFill>
                <a:latin typeface="Arial"/>
                <a:cs typeface="Arial"/>
              </a:rPr>
              <a:t>HAVENSTUDIO!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84632" y="900937"/>
            <a:ext cx="6594475" cy="346075"/>
          </a:xfrm>
          <a:custGeom>
            <a:avLst/>
            <a:gdLst/>
            <a:ahLst/>
            <a:cxnLst/>
            <a:rect l="l" t="t" r="r" b="b"/>
            <a:pathLst>
              <a:path w="6594475" h="346075">
                <a:moveTo>
                  <a:pt x="6594094" y="0"/>
                </a:moveTo>
                <a:lnTo>
                  <a:pt x="6555994" y="0"/>
                </a:lnTo>
                <a:lnTo>
                  <a:pt x="6555994" y="38100"/>
                </a:lnTo>
                <a:lnTo>
                  <a:pt x="6555994" y="307848"/>
                </a:lnTo>
                <a:lnTo>
                  <a:pt x="38100" y="307848"/>
                </a:lnTo>
                <a:lnTo>
                  <a:pt x="38100" y="38100"/>
                </a:lnTo>
                <a:lnTo>
                  <a:pt x="6555994" y="38100"/>
                </a:lnTo>
                <a:lnTo>
                  <a:pt x="6555994" y="0"/>
                </a:lnTo>
                <a:lnTo>
                  <a:pt x="38100" y="0"/>
                </a:lnTo>
                <a:lnTo>
                  <a:pt x="0" y="0"/>
                </a:lnTo>
                <a:lnTo>
                  <a:pt x="0" y="38100"/>
                </a:lnTo>
                <a:lnTo>
                  <a:pt x="0" y="307848"/>
                </a:lnTo>
                <a:lnTo>
                  <a:pt x="0" y="345948"/>
                </a:lnTo>
                <a:lnTo>
                  <a:pt x="38100" y="345948"/>
                </a:lnTo>
                <a:lnTo>
                  <a:pt x="6555994" y="345948"/>
                </a:lnTo>
                <a:lnTo>
                  <a:pt x="6594094" y="345948"/>
                </a:lnTo>
                <a:lnTo>
                  <a:pt x="6594094" y="307848"/>
                </a:lnTo>
                <a:lnTo>
                  <a:pt x="6594094" y="38100"/>
                </a:lnTo>
                <a:lnTo>
                  <a:pt x="6594094" y="0"/>
                </a:lnTo>
                <a:close/>
              </a:path>
            </a:pathLst>
          </a:custGeom>
          <a:solidFill>
            <a:srgbClr val="009B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28319" y="4283150"/>
            <a:ext cx="24212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009BAC"/>
                </a:solidFill>
                <a:latin typeface="Arial"/>
                <a:cs typeface="Arial"/>
              </a:rPr>
              <a:t>BEDANKT</a:t>
            </a:r>
            <a:r>
              <a:rPr sz="1200" spc="55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200" spc="100" dirty="0">
                <a:solidFill>
                  <a:srgbClr val="009BAC"/>
                </a:solidFill>
                <a:latin typeface="Arial"/>
                <a:cs typeface="Arial"/>
              </a:rPr>
              <a:t>&amp;</a:t>
            </a:r>
            <a:r>
              <a:rPr sz="1200" spc="55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9BAC"/>
                </a:solidFill>
                <a:latin typeface="Arial"/>
                <a:cs typeface="Arial"/>
              </a:rPr>
              <a:t>TOT</a:t>
            </a:r>
            <a:r>
              <a:rPr sz="1200" spc="55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9BAC"/>
                </a:solidFill>
                <a:latin typeface="Arial"/>
                <a:cs typeface="Arial"/>
              </a:rPr>
              <a:t>BINNENKORT!</a:t>
            </a:r>
            <a:endParaRPr sz="1200" dirty="0">
              <a:latin typeface="Arial"/>
              <a:cs typeface="Arial"/>
            </a:endParaRPr>
          </a:p>
        </p:txBody>
      </p:sp>
      <p:pic>
        <p:nvPicPr>
          <p:cNvPr id="6" name="object 6">
            <a:hlinkClick r:id="rId2"/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98089" y="1362582"/>
            <a:ext cx="4522977" cy="2561590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1426614" y="1973676"/>
            <a:ext cx="825500" cy="705485"/>
          </a:xfrm>
          <a:custGeom>
            <a:avLst/>
            <a:gdLst/>
            <a:ahLst/>
            <a:cxnLst/>
            <a:rect l="l" t="t" r="r" b="b"/>
            <a:pathLst>
              <a:path w="825500" h="705485">
                <a:moveTo>
                  <a:pt x="115053" y="695422"/>
                </a:moveTo>
                <a:lnTo>
                  <a:pt x="120194" y="700004"/>
                </a:lnTo>
                <a:lnTo>
                  <a:pt x="145781" y="705374"/>
                </a:lnTo>
                <a:lnTo>
                  <a:pt x="155703" y="700911"/>
                </a:lnTo>
                <a:lnTo>
                  <a:pt x="344376" y="594657"/>
                </a:lnTo>
                <a:lnTo>
                  <a:pt x="354249" y="586078"/>
                </a:lnTo>
                <a:lnTo>
                  <a:pt x="359730" y="574960"/>
                </a:lnTo>
                <a:lnTo>
                  <a:pt x="360487" y="562557"/>
                </a:lnTo>
                <a:lnTo>
                  <a:pt x="356188" y="550121"/>
                </a:lnTo>
                <a:lnTo>
                  <a:pt x="347582" y="540170"/>
                </a:lnTo>
                <a:lnTo>
                  <a:pt x="336469" y="534609"/>
                </a:lnTo>
                <a:lnTo>
                  <a:pt x="324102" y="533781"/>
                </a:lnTo>
                <a:lnTo>
                  <a:pt x="311730" y="538025"/>
                </a:lnTo>
                <a:lnTo>
                  <a:pt x="194893" y="604123"/>
                </a:lnTo>
                <a:lnTo>
                  <a:pt x="200881" y="553463"/>
                </a:lnTo>
                <a:lnTo>
                  <a:pt x="210440" y="505054"/>
                </a:lnTo>
                <a:lnTo>
                  <a:pt x="223562" y="458913"/>
                </a:lnTo>
                <a:lnTo>
                  <a:pt x="240242" y="415058"/>
                </a:lnTo>
                <a:lnTo>
                  <a:pt x="260470" y="373505"/>
                </a:lnTo>
                <a:lnTo>
                  <a:pt x="284239" y="334274"/>
                </a:lnTo>
                <a:lnTo>
                  <a:pt x="311543" y="297380"/>
                </a:lnTo>
                <a:lnTo>
                  <a:pt x="342374" y="262841"/>
                </a:lnTo>
                <a:lnTo>
                  <a:pt x="376725" y="230674"/>
                </a:lnTo>
                <a:lnTo>
                  <a:pt x="414588" y="200897"/>
                </a:lnTo>
                <a:lnTo>
                  <a:pt x="455955" y="173528"/>
                </a:lnTo>
                <a:lnTo>
                  <a:pt x="500820" y="148582"/>
                </a:lnTo>
                <a:lnTo>
                  <a:pt x="547597" y="127170"/>
                </a:lnTo>
                <a:lnTo>
                  <a:pt x="595499" y="108672"/>
                </a:lnTo>
                <a:lnTo>
                  <a:pt x="644422" y="93149"/>
                </a:lnTo>
                <a:lnTo>
                  <a:pt x="694261" y="80660"/>
                </a:lnTo>
                <a:lnTo>
                  <a:pt x="744912" y="71266"/>
                </a:lnTo>
                <a:lnTo>
                  <a:pt x="796272" y="65028"/>
                </a:lnTo>
                <a:lnTo>
                  <a:pt x="808564" y="61556"/>
                </a:lnTo>
                <a:lnTo>
                  <a:pt x="818056" y="54041"/>
                </a:lnTo>
                <a:lnTo>
                  <a:pt x="823896" y="43443"/>
                </a:lnTo>
                <a:lnTo>
                  <a:pt x="825233" y="30726"/>
                </a:lnTo>
                <a:lnTo>
                  <a:pt x="822074" y="18675"/>
                </a:lnTo>
                <a:lnTo>
                  <a:pt x="814768" y="8778"/>
                </a:lnTo>
                <a:lnTo>
                  <a:pt x="804206" y="2174"/>
                </a:lnTo>
                <a:lnTo>
                  <a:pt x="791277" y="0"/>
                </a:lnTo>
                <a:lnTo>
                  <a:pt x="743997" y="5401"/>
                </a:lnTo>
                <a:lnTo>
                  <a:pt x="697058" y="13290"/>
                </a:lnTo>
                <a:lnTo>
                  <a:pt x="650587" y="23658"/>
                </a:lnTo>
                <a:lnTo>
                  <a:pt x="604712" y="36500"/>
                </a:lnTo>
                <a:lnTo>
                  <a:pt x="559558" y="51806"/>
                </a:lnTo>
                <a:lnTo>
                  <a:pt x="515254" y="69571"/>
                </a:lnTo>
                <a:lnTo>
                  <a:pt x="471925" y="89787"/>
                </a:lnTo>
                <a:lnTo>
                  <a:pt x="404714" y="128438"/>
                </a:lnTo>
                <a:lnTo>
                  <a:pt x="370669" y="152122"/>
                </a:lnTo>
                <a:lnTo>
                  <a:pt x="336986" y="178953"/>
                </a:lnTo>
                <a:lnTo>
                  <a:pt x="304159" y="209110"/>
                </a:lnTo>
                <a:lnTo>
                  <a:pt x="272681" y="242772"/>
                </a:lnTo>
                <a:lnTo>
                  <a:pt x="243043" y="280119"/>
                </a:lnTo>
                <a:lnTo>
                  <a:pt x="215738" y="321331"/>
                </a:lnTo>
                <a:lnTo>
                  <a:pt x="191259" y="366587"/>
                </a:lnTo>
                <a:lnTo>
                  <a:pt x="170099" y="416068"/>
                </a:lnTo>
                <a:lnTo>
                  <a:pt x="152750" y="469952"/>
                </a:lnTo>
                <a:lnTo>
                  <a:pt x="139704" y="528420"/>
                </a:lnTo>
                <a:lnTo>
                  <a:pt x="131454" y="591651"/>
                </a:lnTo>
                <a:lnTo>
                  <a:pt x="60569" y="466519"/>
                </a:lnTo>
                <a:lnTo>
                  <a:pt x="51962" y="456567"/>
                </a:lnTo>
                <a:lnTo>
                  <a:pt x="40850" y="451007"/>
                </a:lnTo>
                <a:lnTo>
                  <a:pt x="28482" y="450179"/>
                </a:lnTo>
                <a:lnTo>
                  <a:pt x="16110" y="454423"/>
                </a:lnTo>
                <a:lnTo>
                  <a:pt x="6238" y="463003"/>
                </a:lnTo>
                <a:lnTo>
                  <a:pt x="757" y="474120"/>
                </a:lnTo>
                <a:lnTo>
                  <a:pt x="0" y="486523"/>
                </a:lnTo>
                <a:lnTo>
                  <a:pt x="4298" y="498959"/>
                </a:lnTo>
                <a:lnTo>
                  <a:pt x="115053" y="695422"/>
                </a:lnTo>
                <a:close/>
              </a:path>
            </a:pathLst>
          </a:custGeom>
          <a:solidFill>
            <a:srgbClr val="009BA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810259" y="2787903"/>
            <a:ext cx="1388110" cy="1346200"/>
            <a:chOff x="810259" y="2787903"/>
            <a:chExt cx="1388110" cy="134620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68842" y="2925301"/>
              <a:ext cx="1069244" cy="106922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819784" y="2797428"/>
              <a:ext cx="1369060" cy="1327150"/>
            </a:xfrm>
            <a:custGeom>
              <a:avLst/>
              <a:gdLst/>
              <a:ahLst/>
              <a:cxnLst/>
              <a:rect l="l" t="t" r="r" b="b"/>
              <a:pathLst>
                <a:path w="1369060" h="1327150">
                  <a:moveTo>
                    <a:pt x="226961" y="0"/>
                  </a:moveTo>
                  <a:lnTo>
                    <a:pt x="1142111" y="0"/>
                  </a:lnTo>
                  <a:lnTo>
                    <a:pt x="1187450" y="4572"/>
                  </a:lnTo>
                  <a:lnTo>
                    <a:pt x="1230122" y="17906"/>
                  </a:lnTo>
                  <a:lnTo>
                    <a:pt x="1268857" y="38862"/>
                  </a:lnTo>
                  <a:lnTo>
                    <a:pt x="1302512" y="66675"/>
                  </a:lnTo>
                  <a:lnTo>
                    <a:pt x="1330198" y="100330"/>
                  </a:lnTo>
                  <a:lnTo>
                    <a:pt x="1351280" y="138937"/>
                  </a:lnTo>
                  <a:lnTo>
                    <a:pt x="1364488" y="181737"/>
                  </a:lnTo>
                  <a:lnTo>
                    <a:pt x="1369060" y="227075"/>
                  </a:lnTo>
                  <a:lnTo>
                    <a:pt x="1369060" y="1099566"/>
                  </a:lnTo>
                  <a:lnTo>
                    <a:pt x="1364488" y="1144905"/>
                  </a:lnTo>
                  <a:lnTo>
                    <a:pt x="1351280" y="1187704"/>
                  </a:lnTo>
                  <a:lnTo>
                    <a:pt x="1330198" y="1226312"/>
                  </a:lnTo>
                  <a:lnTo>
                    <a:pt x="1302512" y="1259967"/>
                  </a:lnTo>
                  <a:lnTo>
                    <a:pt x="1268857" y="1287767"/>
                  </a:lnTo>
                  <a:lnTo>
                    <a:pt x="1230122" y="1308747"/>
                  </a:lnTo>
                  <a:lnTo>
                    <a:pt x="1187450" y="1322006"/>
                  </a:lnTo>
                  <a:lnTo>
                    <a:pt x="1142111" y="1326578"/>
                  </a:lnTo>
                  <a:lnTo>
                    <a:pt x="226961" y="1326578"/>
                  </a:lnTo>
                  <a:lnTo>
                    <a:pt x="181609" y="1322006"/>
                  </a:lnTo>
                  <a:lnTo>
                    <a:pt x="138899" y="1308747"/>
                  </a:lnTo>
                  <a:lnTo>
                    <a:pt x="100253" y="1287767"/>
                  </a:lnTo>
                  <a:lnTo>
                    <a:pt x="66586" y="1259967"/>
                  </a:lnTo>
                  <a:lnTo>
                    <a:pt x="38811" y="1226312"/>
                  </a:lnTo>
                  <a:lnTo>
                    <a:pt x="17830" y="1187704"/>
                  </a:lnTo>
                  <a:lnTo>
                    <a:pt x="4571" y="1144905"/>
                  </a:lnTo>
                  <a:lnTo>
                    <a:pt x="0" y="1099566"/>
                  </a:lnTo>
                  <a:lnTo>
                    <a:pt x="0" y="227075"/>
                  </a:lnTo>
                  <a:lnTo>
                    <a:pt x="4571" y="181737"/>
                  </a:lnTo>
                  <a:lnTo>
                    <a:pt x="17830" y="138937"/>
                  </a:lnTo>
                  <a:lnTo>
                    <a:pt x="38811" y="100330"/>
                  </a:lnTo>
                  <a:lnTo>
                    <a:pt x="66586" y="66675"/>
                  </a:lnTo>
                  <a:lnTo>
                    <a:pt x="100253" y="38862"/>
                  </a:lnTo>
                  <a:lnTo>
                    <a:pt x="138899" y="17906"/>
                  </a:lnTo>
                  <a:lnTo>
                    <a:pt x="181609" y="4572"/>
                  </a:lnTo>
                  <a:lnTo>
                    <a:pt x="226961" y="0"/>
                  </a:lnTo>
                  <a:close/>
                </a:path>
              </a:pathLst>
            </a:custGeom>
            <a:ln w="19050">
              <a:solidFill>
                <a:srgbClr val="009B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9">
            <a:extLst>
              <a:ext uri="{FF2B5EF4-FFF2-40B4-BE49-F238E27FC236}">
                <a16:creationId xmlns:a16="http://schemas.microsoft.com/office/drawing/2014/main" id="{458A1E4B-09FC-E099-A5EE-95C3DF8A97C0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2545746" y="4953000"/>
            <a:ext cx="2465008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nl-BE" spc="-10" dirty="0"/>
              <a:t>VOORTRAJECT</a:t>
            </a:r>
            <a:r>
              <a:rPr spc="5" dirty="0"/>
              <a:t> </a:t>
            </a:r>
            <a:r>
              <a:rPr dirty="0"/>
              <a:t>–</a:t>
            </a:r>
            <a:r>
              <a:rPr spc="5" dirty="0"/>
              <a:t> </a:t>
            </a:r>
            <a:r>
              <a:rPr spc="-10" dirty="0"/>
              <a:t>Havenstudio</a:t>
            </a:r>
            <a:r>
              <a:rPr spc="10" dirty="0"/>
              <a:t> </a:t>
            </a:r>
            <a:r>
              <a:rPr dirty="0"/>
              <a:t>–</a:t>
            </a:r>
            <a:r>
              <a:rPr spc="5" dirty="0"/>
              <a:t> </a:t>
            </a:r>
            <a:r>
              <a:rPr dirty="0"/>
              <a:t>p</a:t>
            </a:r>
            <a:r>
              <a:rPr spc="5" dirty="0"/>
              <a:t> </a:t>
            </a:r>
            <a:fld id="{81D60167-4931-47E6-BA6A-407CBD079E47}" type="slidenum">
              <a:rPr spc="-25" dirty="0"/>
              <a:pPr marL="12700" algn="ctr">
                <a:lnSpc>
                  <a:spcPct val="100000"/>
                </a:lnSpc>
              </a:pPr>
              <a:t>32</a:t>
            </a:fld>
            <a:endParaRPr spc="-25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105911" y="1908017"/>
            <a:ext cx="3963670" cy="2816225"/>
            <a:chOff x="3105911" y="1908017"/>
            <a:chExt cx="3963670" cy="28162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95614" y="1908017"/>
              <a:ext cx="2052181" cy="274408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05911" y="3028187"/>
              <a:ext cx="3963162" cy="1695450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522731" y="902461"/>
            <a:ext cx="6518275" cy="9525"/>
          </a:xfrm>
          <a:custGeom>
            <a:avLst/>
            <a:gdLst/>
            <a:ahLst/>
            <a:cxnLst/>
            <a:rect l="l" t="t" r="r" b="b"/>
            <a:pathLst>
              <a:path w="6518275" h="9525">
                <a:moveTo>
                  <a:pt x="6517894" y="0"/>
                </a:moveTo>
                <a:lnTo>
                  <a:pt x="0" y="0"/>
                </a:lnTo>
                <a:lnTo>
                  <a:pt x="0" y="9144"/>
                </a:lnTo>
                <a:lnTo>
                  <a:pt x="6517894" y="9144"/>
                </a:lnTo>
                <a:lnTo>
                  <a:pt x="6517894" y="0"/>
                </a:lnTo>
                <a:close/>
              </a:path>
            </a:pathLst>
          </a:custGeom>
          <a:solidFill>
            <a:srgbClr val="009B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28319" y="821791"/>
            <a:ext cx="6364605" cy="1546860"/>
          </a:xfrm>
          <a:prstGeom prst="rect">
            <a:avLst/>
          </a:prstGeom>
        </p:spPr>
        <p:txBody>
          <a:bodyPr vert="horz" wrap="square" lIns="0" tIns="1054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sz="1100" spc="60" dirty="0">
                <a:solidFill>
                  <a:srgbClr val="009BAC"/>
                </a:solidFill>
                <a:latin typeface="Arial"/>
                <a:cs typeface="Arial"/>
              </a:rPr>
              <a:t>ONDERZOEKSOPDRACHT:</a:t>
            </a:r>
            <a:r>
              <a:rPr sz="1100" spc="165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spc="55" dirty="0">
                <a:solidFill>
                  <a:srgbClr val="009BAC"/>
                </a:solidFill>
                <a:latin typeface="Arial"/>
                <a:cs typeface="Arial"/>
              </a:rPr>
              <a:t>CONTAINERS</a:t>
            </a:r>
            <a:r>
              <a:rPr sz="1100" spc="170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009BAC"/>
                </a:solidFill>
                <a:latin typeface="Arial"/>
                <a:cs typeface="Arial"/>
              </a:rPr>
              <a:t>&amp;</a:t>
            </a:r>
            <a:r>
              <a:rPr sz="1100" spc="160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spc="45" dirty="0">
                <a:solidFill>
                  <a:srgbClr val="009BAC"/>
                </a:solidFill>
                <a:latin typeface="Arial"/>
                <a:cs typeface="Arial"/>
              </a:rPr>
              <a:t>SCHEEPSROUTES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30"/>
              </a:spcBef>
            </a:pPr>
            <a:r>
              <a:rPr sz="1100" dirty="0">
                <a:latin typeface="Arial"/>
                <a:cs typeface="Arial"/>
              </a:rPr>
              <a:t>Hierna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volgen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4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OPDRACHTFICHES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over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containers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en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hoe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deze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wereld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rond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worden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verscheept.</a:t>
            </a:r>
            <a:endParaRPr sz="1100" dirty="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735"/>
              </a:spcBef>
              <a:buFont typeface="Wingdings"/>
              <a:buChar char=""/>
              <a:tabLst>
                <a:tab pos="240665" algn="l"/>
              </a:tabLst>
            </a:pPr>
            <a:r>
              <a:rPr sz="1100" dirty="0">
                <a:latin typeface="Arial"/>
                <a:cs typeface="Arial"/>
              </a:rPr>
              <a:t>Vorm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groepjes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van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4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personen.</a:t>
            </a:r>
            <a:endParaRPr sz="1100" dirty="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135"/>
              </a:spcBef>
              <a:buFont typeface="Wingdings"/>
              <a:buChar char=""/>
              <a:tabLst>
                <a:tab pos="240665" algn="l"/>
              </a:tabLst>
            </a:pPr>
            <a:r>
              <a:rPr sz="1100" dirty="0">
                <a:latin typeface="Arial"/>
                <a:cs typeface="Arial"/>
              </a:rPr>
              <a:t>Kies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elk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één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fiche.</a:t>
            </a:r>
            <a:endParaRPr sz="1100" dirty="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145"/>
              </a:spcBef>
              <a:buFont typeface="Wingdings"/>
              <a:buChar char=""/>
              <a:tabLst>
                <a:tab pos="240665" algn="l"/>
              </a:tabLst>
            </a:pPr>
            <a:r>
              <a:rPr sz="1100" dirty="0">
                <a:latin typeface="Arial"/>
                <a:cs typeface="Arial"/>
              </a:rPr>
              <a:t>Neem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tijd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om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fiche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lezen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bijhorende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vragen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te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beantwoorden.</a:t>
            </a:r>
            <a:endParaRPr sz="1100" dirty="0">
              <a:latin typeface="Arial"/>
              <a:cs typeface="Arial"/>
            </a:endParaRPr>
          </a:p>
          <a:p>
            <a:pPr marL="240029" marR="2138680" indent="-227965">
              <a:lnSpc>
                <a:spcPct val="110000"/>
              </a:lnSpc>
              <a:buFont typeface="Wingdings"/>
              <a:buChar char=""/>
              <a:tabLst>
                <a:tab pos="241300" algn="l"/>
              </a:tabLst>
            </a:pPr>
            <a:r>
              <a:rPr sz="1100" dirty="0">
                <a:latin typeface="Arial"/>
                <a:cs typeface="Arial"/>
              </a:rPr>
              <a:t>Vertel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met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je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eigen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woorden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jouw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deel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van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het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containerverhaal. 	</a:t>
            </a:r>
            <a:r>
              <a:rPr sz="1100" dirty="0">
                <a:latin typeface="Arial"/>
                <a:cs typeface="Arial"/>
              </a:rPr>
              <a:t>Doe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dit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in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volgorde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van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fiches!</a:t>
            </a:r>
            <a:endParaRPr sz="1100" dirty="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42138" y="2568892"/>
            <a:ext cx="2728595" cy="2050414"/>
            <a:chOff x="242138" y="2568892"/>
            <a:chExt cx="2728595" cy="2050414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9422" y="3751579"/>
              <a:ext cx="1951139" cy="71934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42138" y="3936872"/>
              <a:ext cx="1957705" cy="547370"/>
            </a:xfrm>
            <a:custGeom>
              <a:avLst/>
              <a:gdLst/>
              <a:ahLst/>
              <a:cxnLst/>
              <a:rect l="l" t="t" r="r" b="b"/>
              <a:pathLst>
                <a:path w="1957705" h="547370">
                  <a:moveTo>
                    <a:pt x="2819" y="0"/>
                  </a:moveTo>
                  <a:lnTo>
                    <a:pt x="0" y="10286"/>
                  </a:lnTo>
                  <a:lnTo>
                    <a:pt x="1954580" y="547039"/>
                  </a:lnTo>
                  <a:lnTo>
                    <a:pt x="1957374" y="536752"/>
                  </a:lnTo>
                  <a:lnTo>
                    <a:pt x="2819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4558" y="4076255"/>
              <a:ext cx="1649882" cy="54296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49983" y="2675851"/>
              <a:ext cx="1194981" cy="119498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557274" y="2583179"/>
              <a:ext cx="1398905" cy="1398905"/>
            </a:xfrm>
            <a:custGeom>
              <a:avLst/>
              <a:gdLst/>
              <a:ahLst/>
              <a:cxnLst/>
              <a:rect l="l" t="t" r="r" b="b"/>
              <a:pathLst>
                <a:path w="1398905" h="1398904">
                  <a:moveTo>
                    <a:pt x="242443" y="0"/>
                  </a:moveTo>
                  <a:lnTo>
                    <a:pt x="1156589" y="0"/>
                  </a:lnTo>
                  <a:lnTo>
                    <a:pt x="1181100" y="1269"/>
                  </a:lnTo>
                  <a:lnTo>
                    <a:pt x="1250823" y="19050"/>
                  </a:lnTo>
                  <a:lnTo>
                    <a:pt x="1291970" y="41401"/>
                  </a:lnTo>
                  <a:lnTo>
                    <a:pt x="1327912" y="70993"/>
                  </a:lnTo>
                  <a:lnTo>
                    <a:pt x="1357630" y="106934"/>
                  </a:lnTo>
                  <a:lnTo>
                    <a:pt x="1379982" y="148209"/>
                  </a:lnTo>
                  <a:lnTo>
                    <a:pt x="1393952" y="193421"/>
                  </a:lnTo>
                  <a:lnTo>
                    <a:pt x="1398905" y="242316"/>
                  </a:lnTo>
                  <a:lnTo>
                    <a:pt x="1398905" y="1156589"/>
                  </a:lnTo>
                  <a:lnTo>
                    <a:pt x="1393952" y="1205484"/>
                  </a:lnTo>
                  <a:lnTo>
                    <a:pt x="1379982" y="1250696"/>
                  </a:lnTo>
                  <a:lnTo>
                    <a:pt x="1357630" y="1291971"/>
                  </a:lnTo>
                  <a:lnTo>
                    <a:pt x="1327912" y="1327912"/>
                  </a:lnTo>
                  <a:lnTo>
                    <a:pt x="1291970" y="1357503"/>
                  </a:lnTo>
                  <a:lnTo>
                    <a:pt x="1250823" y="1379855"/>
                  </a:lnTo>
                  <a:lnTo>
                    <a:pt x="1205483" y="1393952"/>
                  </a:lnTo>
                  <a:lnTo>
                    <a:pt x="1156589" y="1398905"/>
                  </a:lnTo>
                  <a:lnTo>
                    <a:pt x="242443" y="1398905"/>
                  </a:lnTo>
                  <a:lnTo>
                    <a:pt x="193548" y="1393952"/>
                  </a:lnTo>
                  <a:lnTo>
                    <a:pt x="148208" y="1379855"/>
                  </a:lnTo>
                  <a:lnTo>
                    <a:pt x="107061" y="1357503"/>
                  </a:lnTo>
                  <a:lnTo>
                    <a:pt x="71119" y="1327912"/>
                  </a:lnTo>
                  <a:lnTo>
                    <a:pt x="41401" y="1291971"/>
                  </a:lnTo>
                  <a:lnTo>
                    <a:pt x="19050" y="1250696"/>
                  </a:lnTo>
                  <a:lnTo>
                    <a:pt x="5079" y="1205484"/>
                  </a:lnTo>
                  <a:lnTo>
                    <a:pt x="0" y="1156589"/>
                  </a:lnTo>
                  <a:lnTo>
                    <a:pt x="0" y="242316"/>
                  </a:lnTo>
                  <a:lnTo>
                    <a:pt x="5079" y="193421"/>
                  </a:lnTo>
                  <a:lnTo>
                    <a:pt x="19050" y="148209"/>
                  </a:lnTo>
                  <a:lnTo>
                    <a:pt x="41401" y="106934"/>
                  </a:lnTo>
                  <a:lnTo>
                    <a:pt x="71119" y="70993"/>
                  </a:lnTo>
                  <a:lnTo>
                    <a:pt x="107061" y="41401"/>
                  </a:lnTo>
                  <a:lnTo>
                    <a:pt x="148208" y="19050"/>
                  </a:lnTo>
                  <a:lnTo>
                    <a:pt x="193548" y="4953"/>
                  </a:lnTo>
                  <a:lnTo>
                    <a:pt x="242443" y="0"/>
                  </a:lnTo>
                  <a:close/>
                </a:path>
              </a:pathLst>
            </a:custGeom>
            <a:ln w="28575">
              <a:solidFill>
                <a:srgbClr val="009B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33237" y="3332518"/>
              <a:ext cx="481965" cy="379095"/>
            </a:xfrm>
            <a:custGeom>
              <a:avLst/>
              <a:gdLst/>
              <a:ahLst/>
              <a:cxnLst/>
              <a:rect l="l" t="t" r="r" b="b"/>
              <a:pathLst>
                <a:path w="481965" h="379095">
                  <a:moveTo>
                    <a:pt x="480162" y="95175"/>
                  </a:moveTo>
                  <a:lnTo>
                    <a:pt x="481833" y="98642"/>
                  </a:lnTo>
                  <a:lnTo>
                    <a:pt x="480760" y="113259"/>
                  </a:lnTo>
                  <a:lnTo>
                    <a:pt x="476819" y="117936"/>
                  </a:lnTo>
                  <a:lnTo>
                    <a:pt x="390355" y="203630"/>
                  </a:lnTo>
                  <a:lnTo>
                    <a:pt x="384204" y="207656"/>
                  </a:lnTo>
                  <a:lnTo>
                    <a:pt x="377367" y="208930"/>
                  </a:lnTo>
                  <a:lnTo>
                    <a:pt x="370570" y="207460"/>
                  </a:lnTo>
                  <a:lnTo>
                    <a:pt x="364538" y="203257"/>
                  </a:lnTo>
                  <a:lnTo>
                    <a:pt x="360512" y="197107"/>
                  </a:lnTo>
                  <a:lnTo>
                    <a:pt x="359240" y="190270"/>
                  </a:lnTo>
                  <a:lnTo>
                    <a:pt x="360710" y="183473"/>
                  </a:lnTo>
                  <a:lnTo>
                    <a:pt x="364913" y="177441"/>
                  </a:lnTo>
                  <a:lnTo>
                    <a:pt x="418618" y="124420"/>
                  </a:lnTo>
                  <a:lnTo>
                    <a:pt x="370657" y="118194"/>
                  </a:lnTo>
                  <a:lnTo>
                    <a:pt x="324654" y="118628"/>
                  </a:lnTo>
                  <a:lnTo>
                    <a:pt x="280663" y="125716"/>
                  </a:lnTo>
                  <a:lnTo>
                    <a:pt x="238735" y="139452"/>
                  </a:lnTo>
                  <a:lnTo>
                    <a:pt x="198925" y="159827"/>
                  </a:lnTo>
                  <a:lnTo>
                    <a:pt x="161284" y="186837"/>
                  </a:lnTo>
                  <a:lnTo>
                    <a:pt x="125866" y="220473"/>
                  </a:lnTo>
                  <a:lnTo>
                    <a:pt x="98215" y="253858"/>
                  </a:lnTo>
                  <a:lnTo>
                    <a:pt x="73757" y="289548"/>
                  </a:lnTo>
                  <a:lnTo>
                    <a:pt x="52658" y="327385"/>
                  </a:lnTo>
                  <a:lnTo>
                    <a:pt x="35080" y="367209"/>
                  </a:lnTo>
                  <a:lnTo>
                    <a:pt x="31306" y="373315"/>
                  </a:lnTo>
                  <a:lnTo>
                    <a:pt x="25787" y="377297"/>
                  </a:lnTo>
                  <a:lnTo>
                    <a:pt x="19175" y="378843"/>
                  </a:lnTo>
                  <a:lnTo>
                    <a:pt x="12118" y="377638"/>
                  </a:lnTo>
                  <a:lnTo>
                    <a:pt x="6117" y="374109"/>
                  </a:lnTo>
                  <a:lnTo>
                    <a:pt x="1920" y="368669"/>
                  </a:lnTo>
                  <a:lnTo>
                    <a:pt x="0" y="361970"/>
                  </a:lnTo>
                  <a:lnTo>
                    <a:pt x="832" y="354666"/>
                  </a:lnTo>
                  <a:lnTo>
                    <a:pt x="19591" y="311825"/>
                  </a:lnTo>
                  <a:lnTo>
                    <a:pt x="42235" y="270857"/>
                  </a:lnTo>
                  <a:lnTo>
                    <a:pt x="68640" y="232121"/>
                  </a:lnTo>
                  <a:lnTo>
                    <a:pt x="98678" y="195980"/>
                  </a:lnTo>
                  <a:lnTo>
                    <a:pt x="127466" y="167724"/>
                  </a:lnTo>
                  <a:lnTo>
                    <a:pt x="161824" y="140632"/>
                  </a:lnTo>
                  <a:lnTo>
                    <a:pt x="201881" y="116581"/>
                  </a:lnTo>
                  <a:lnTo>
                    <a:pt x="247770" y="97446"/>
                  </a:lnTo>
                  <a:lnTo>
                    <a:pt x="299620" y="85105"/>
                  </a:lnTo>
                  <a:lnTo>
                    <a:pt x="357564" y="81433"/>
                  </a:lnTo>
                  <a:lnTo>
                    <a:pt x="421732" y="88307"/>
                  </a:lnTo>
                  <a:lnTo>
                    <a:pt x="365324" y="31116"/>
                  </a:lnTo>
                  <a:lnTo>
                    <a:pt x="361297" y="24965"/>
                  </a:lnTo>
                  <a:lnTo>
                    <a:pt x="360025" y="18128"/>
                  </a:lnTo>
                  <a:lnTo>
                    <a:pt x="361495" y="11331"/>
                  </a:lnTo>
                  <a:lnTo>
                    <a:pt x="365698" y="5299"/>
                  </a:lnTo>
                  <a:lnTo>
                    <a:pt x="371849" y="1273"/>
                  </a:lnTo>
                  <a:lnTo>
                    <a:pt x="378686" y="0"/>
                  </a:lnTo>
                  <a:lnTo>
                    <a:pt x="385484" y="1469"/>
                  </a:lnTo>
                  <a:lnTo>
                    <a:pt x="391515" y="5672"/>
                  </a:lnTo>
                  <a:lnTo>
                    <a:pt x="480162" y="95175"/>
                  </a:lnTo>
                  <a:close/>
                </a:path>
              </a:pathLst>
            </a:custGeom>
            <a:solidFill>
              <a:srgbClr val="009B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9">
            <a:extLst>
              <a:ext uri="{FF2B5EF4-FFF2-40B4-BE49-F238E27FC236}">
                <a16:creationId xmlns:a16="http://schemas.microsoft.com/office/drawing/2014/main" id="{64A6B7B5-DE93-749D-C692-5B06220D5826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2608642" y="4966627"/>
            <a:ext cx="2345564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nl-BE" spc="-10" dirty="0"/>
              <a:t>VOORTRAJECT</a:t>
            </a:r>
            <a:r>
              <a:rPr spc="5" dirty="0"/>
              <a:t> </a:t>
            </a:r>
            <a:r>
              <a:rPr dirty="0"/>
              <a:t>–</a:t>
            </a:r>
            <a:r>
              <a:rPr spc="5" dirty="0"/>
              <a:t> </a:t>
            </a:r>
            <a:r>
              <a:rPr spc="-10" dirty="0"/>
              <a:t>Havenstudio</a:t>
            </a:r>
            <a:r>
              <a:rPr spc="10" dirty="0"/>
              <a:t> </a:t>
            </a:r>
            <a:r>
              <a:rPr dirty="0"/>
              <a:t>–</a:t>
            </a:r>
            <a:r>
              <a:rPr spc="5" dirty="0"/>
              <a:t> </a:t>
            </a:r>
            <a:r>
              <a:rPr dirty="0"/>
              <a:t>p</a:t>
            </a:r>
            <a:r>
              <a:rPr spc="5" dirty="0"/>
              <a:t> </a:t>
            </a:r>
            <a:fld id="{81D60167-4931-47E6-BA6A-407CBD079E47}" type="slidenum">
              <a:rPr spc="-25" dirty="0"/>
              <a:pPr marL="12700" algn="ctr">
                <a:lnSpc>
                  <a:spcPct val="100000"/>
                </a:lnSpc>
              </a:pPr>
              <a:t>4</a:t>
            </a:fld>
            <a:endParaRPr spc="-25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40">
              <a:lnSpc>
                <a:spcPct val="100000"/>
              </a:lnSpc>
              <a:spcBef>
                <a:spcPts val="100"/>
              </a:spcBef>
            </a:pPr>
            <a:r>
              <a:rPr sz="2400" spc="70" dirty="0">
                <a:solidFill>
                  <a:srgbClr val="009BAC"/>
                </a:solidFill>
              </a:rPr>
              <a:t>FICHE</a:t>
            </a:r>
            <a:r>
              <a:rPr sz="2400" spc="25" dirty="0">
                <a:solidFill>
                  <a:srgbClr val="009BAC"/>
                </a:solidFill>
              </a:rPr>
              <a:t> </a:t>
            </a:r>
            <a:r>
              <a:rPr sz="2400" spc="30" dirty="0">
                <a:solidFill>
                  <a:srgbClr val="009BAC"/>
                </a:solidFill>
              </a:rPr>
              <a:t>1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964488" y="2684144"/>
            <a:ext cx="561784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80" dirty="0">
                <a:solidFill>
                  <a:srgbClr val="009BAC"/>
                </a:solidFill>
                <a:latin typeface="Arial"/>
                <a:cs typeface="Arial"/>
              </a:rPr>
              <a:t>CONTAINERS, </a:t>
            </a:r>
            <a:r>
              <a:rPr sz="2000" dirty="0">
                <a:solidFill>
                  <a:srgbClr val="009BAC"/>
                </a:solidFill>
                <a:latin typeface="Arial"/>
                <a:cs typeface="Arial"/>
              </a:rPr>
              <a:t>EEN</a:t>
            </a:r>
            <a:r>
              <a:rPr sz="2000" spc="90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2000" spc="65" dirty="0">
                <a:solidFill>
                  <a:srgbClr val="009BAC"/>
                </a:solidFill>
                <a:latin typeface="Arial"/>
                <a:cs typeface="Arial"/>
              </a:rPr>
              <a:t>KORTE</a:t>
            </a:r>
            <a:r>
              <a:rPr sz="2000" spc="80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2000" spc="55" dirty="0">
                <a:solidFill>
                  <a:srgbClr val="009BAC"/>
                </a:solidFill>
                <a:latin typeface="Arial"/>
                <a:cs typeface="Arial"/>
              </a:rPr>
              <a:t>GESCHIEDENIS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3681" y="919987"/>
            <a:ext cx="6556375" cy="222885"/>
          </a:xfrm>
          <a:prstGeom prst="rect">
            <a:avLst/>
          </a:prstGeom>
          <a:ln w="38100">
            <a:solidFill>
              <a:srgbClr val="009BAC"/>
            </a:solidFill>
          </a:ln>
        </p:spPr>
        <p:txBody>
          <a:bodyPr vert="horz" wrap="square" lIns="0" tIns="10160" rIns="0" bIns="0" rtlCol="0">
            <a:spAutoFit/>
          </a:bodyPr>
          <a:lstStyle/>
          <a:p>
            <a:pPr marL="36830">
              <a:lnSpc>
                <a:spcPct val="100000"/>
              </a:lnSpc>
              <a:spcBef>
                <a:spcPts val="80"/>
              </a:spcBef>
              <a:tabLst>
                <a:tab pos="936625" algn="l"/>
              </a:tabLst>
            </a:pPr>
            <a:r>
              <a:rPr sz="1100" dirty="0">
                <a:solidFill>
                  <a:srgbClr val="009BAC"/>
                </a:solidFill>
                <a:latin typeface="Arial"/>
                <a:cs typeface="Arial"/>
              </a:rPr>
              <a:t>FICHE</a:t>
            </a:r>
            <a:r>
              <a:rPr sz="1100" spc="385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spc="-50" dirty="0">
                <a:solidFill>
                  <a:srgbClr val="009BAC"/>
                </a:solidFill>
                <a:latin typeface="Arial"/>
                <a:cs typeface="Arial"/>
              </a:rPr>
              <a:t>1</a:t>
            </a:r>
            <a:r>
              <a:rPr sz="1100" dirty="0">
                <a:solidFill>
                  <a:srgbClr val="009BAC"/>
                </a:solidFill>
                <a:latin typeface="Arial"/>
                <a:cs typeface="Arial"/>
              </a:rPr>
              <a:t>	</a:t>
            </a:r>
            <a:r>
              <a:rPr sz="1100" spc="55" dirty="0">
                <a:solidFill>
                  <a:srgbClr val="009BAC"/>
                </a:solidFill>
                <a:latin typeface="Arial"/>
                <a:cs typeface="Arial"/>
              </a:rPr>
              <a:t>CONTAINERS,</a:t>
            </a:r>
            <a:r>
              <a:rPr sz="1100" spc="275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009BAC"/>
                </a:solidFill>
                <a:latin typeface="Arial"/>
                <a:cs typeface="Arial"/>
              </a:rPr>
              <a:t>EEN</a:t>
            </a:r>
            <a:r>
              <a:rPr sz="1100" spc="285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009BAC"/>
                </a:solidFill>
                <a:latin typeface="Arial"/>
                <a:cs typeface="Arial"/>
              </a:rPr>
              <a:t>KORTE</a:t>
            </a:r>
            <a:r>
              <a:rPr sz="1100" spc="275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spc="50" dirty="0">
                <a:solidFill>
                  <a:srgbClr val="009BAC"/>
                </a:solidFill>
                <a:latin typeface="Arial"/>
                <a:cs typeface="Arial"/>
              </a:rPr>
              <a:t>GESCHIEDENIS</a:t>
            </a:r>
            <a:endParaRPr sz="11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8319" y="1199743"/>
            <a:ext cx="6501765" cy="3362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2700">
              <a:lnSpc>
                <a:spcPct val="110000"/>
              </a:lnSpc>
              <a:spcBef>
                <a:spcPts val="100"/>
              </a:spcBef>
            </a:pP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Lees</a:t>
            </a:r>
            <a:r>
              <a:rPr sz="1100" i="1" spc="-2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onderstaande</a:t>
            </a:r>
            <a:r>
              <a:rPr sz="1100" i="1" spc="-3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spc="-10" dirty="0">
                <a:solidFill>
                  <a:srgbClr val="585858"/>
                </a:solidFill>
                <a:latin typeface="Arial"/>
                <a:cs typeface="Arial"/>
              </a:rPr>
              <a:t>inleiding</a:t>
            </a:r>
            <a:r>
              <a:rPr sz="1100" i="1" spc="-2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en</a:t>
            </a:r>
            <a:r>
              <a:rPr sz="1100" i="1" spc="-2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zoek</a:t>
            </a:r>
            <a:r>
              <a:rPr sz="1100" i="1" spc="-3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een</a:t>
            </a:r>
            <a:r>
              <a:rPr sz="1100" i="1" spc="-2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antwoord</a:t>
            </a:r>
            <a:r>
              <a:rPr sz="1100" i="1" spc="-2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op</a:t>
            </a:r>
            <a:r>
              <a:rPr sz="1100" i="1" spc="-3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bijhorende</a:t>
            </a:r>
            <a:r>
              <a:rPr sz="1100" i="1" spc="-1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vragen.</a:t>
            </a:r>
            <a:r>
              <a:rPr sz="1100" i="1" spc="-4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Vertel</a:t>
            </a:r>
            <a:r>
              <a:rPr sz="1100" i="1" spc="-2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vervolgens</a:t>
            </a:r>
            <a:r>
              <a:rPr sz="1100" i="1" spc="-3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met</a:t>
            </a:r>
            <a:r>
              <a:rPr sz="1100" i="1" spc="-3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je</a:t>
            </a:r>
            <a:r>
              <a:rPr sz="1100" i="1" spc="-3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spc="-10" dirty="0">
                <a:solidFill>
                  <a:srgbClr val="585858"/>
                </a:solidFill>
                <a:latin typeface="Arial"/>
                <a:cs typeface="Arial"/>
              </a:rPr>
              <a:t>eigen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woorden</a:t>
            </a:r>
            <a:r>
              <a:rPr sz="1100" i="1" spc="-2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het</a:t>
            </a:r>
            <a:r>
              <a:rPr sz="1100" i="1" spc="-3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verhaal</a:t>
            </a:r>
            <a:r>
              <a:rPr sz="1100" i="1" spc="-2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over</a:t>
            </a:r>
            <a:r>
              <a:rPr sz="1100" i="1" spc="-2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de</a:t>
            </a:r>
            <a:r>
              <a:rPr sz="1100" i="1" spc="-3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geschiedenis</a:t>
            </a:r>
            <a:r>
              <a:rPr sz="1100" i="1" spc="-2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van</a:t>
            </a:r>
            <a:r>
              <a:rPr sz="1100" i="1" spc="-3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de</a:t>
            </a:r>
            <a:r>
              <a:rPr sz="1100" i="1" spc="-3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container</a:t>
            </a:r>
            <a:r>
              <a:rPr sz="1100" i="1" spc="-2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aan</a:t>
            </a:r>
            <a:r>
              <a:rPr sz="1100" i="1" spc="-3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je</a:t>
            </a:r>
            <a:r>
              <a:rPr sz="1100" i="1" spc="-2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spc="-10" dirty="0">
                <a:solidFill>
                  <a:srgbClr val="585858"/>
                </a:solidFill>
                <a:latin typeface="Arial"/>
                <a:cs typeface="Arial"/>
              </a:rPr>
              <a:t>medeleerlingen.</a:t>
            </a:r>
            <a:endParaRPr sz="1100" dirty="0">
              <a:latin typeface="Arial"/>
              <a:cs typeface="Arial"/>
            </a:endParaRPr>
          </a:p>
          <a:p>
            <a:pPr marL="12700" marR="119380">
              <a:lnSpc>
                <a:spcPct val="110500"/>
              </a:lnSpc>
              <a:spcBef>
                <a:spcPts val="595"/>
              </a:spcBef>
            </a:pPr>
            <a:r>
              <a:rPr sz="1100" dirty="0">
                <a:latin typeface="Arial"/>
                <a:cs typeface="Arial"/>
              </a:rPr>
              <a:t>De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container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als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transporteenheid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werd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in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de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jaren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dertig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van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vorige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eeuw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uitgevonden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door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Malcolm </a:t>
            </a:r>
            <a:r>
              <a:rPr sz="1100" b="1" dirty="0">
                <a:latin typeface="Arial"/>
                <a:cs typeface="Arial"/>
              </a:rPr>
              <a:t>McLean</a:t>
            </a:r>
            <a:r>
              <a:rPr sz="1100" dirty="0">
                <a:latin typeface="Arial"/>
                <a:cs typeface="Arial"/>
              </a:rPr>
              <a:t>,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een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Amerikaanse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wegvervoerder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die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een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manier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zocht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om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goederen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efficiënter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kunnen laden.</a:t>
            </a:r>
            <a:endParaRPr sz="1100" dirty="0">
              <a:latin typeface="Arial"/>
              <a:cs typeface="Arial"/>
            </a:endParaRPr>
          </a:p>
          <a:p>
            <a:pPr marL="469900" marR="469265" indent="-228600">
              <a:lnSpc>
                <a:spcPct val="110000"/>
              </a:lnSpc>
              <a:spcBef>
                <a:spcPts val="600"/>
              </a:spcBef>
              <a:buFont typeface="Wingdings"/>
              <a:buChar char=""/>
              <a:tabLst>
                <a:tab pos="469900" algn="l"/>
              </a:tabLst>
            </a:pPr>
            <a:r>
              <a:rPr sz="1100" b="1" dirty="0">
                <a:latin typeface="Arial"/>
                <a:cs typeface="Arial"/>
              </a:rPr>
              <a:t>Waarom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had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men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in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jaren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50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en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60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meer </a:t>
            </a:r>
            <a:r>
              <a:rPr sz="1100" b="1" dirty="0">
                <a:latin typeface="Arial"/>
                <a:cs typeface="Arial"/>
              </a:rPr>
              <a:t>nood</a:t>
            </a:r>
            <a:r>
              <a:rPr sz="1100" b="1" spc="-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aan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een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standaardsysteem</a:t>
            </a:r>
            <a:r>
              <a:rPr sz="1100" spc="-10" dirty="0">
                <a:latin typeface="Arial"/>
                <a:cs typeface="Arial"/>
              </a:rPr>
              <a:t>,</a:t>
            </a:r>
            <a:r>
              <a:rPr sz="1100" dirty="0">
                <a:latin typeface="Arial"/>
                <a:cs typeface="Arial"/>
              </a:rPr>
              <a:t> zoals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de </a:t>
            </a:r>
            <a:r>
              <a:rPr sz="1100" dirty="0">
                <a:latin typeface="Arial"/>
                <a:cs typeface="Arial"/>
              </a:rPr>
              <a:t>container,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om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goederen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laden?</a:t>
            </a:r>
            <a:endParaRPr sz="11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30"/>
              </a:spcBef>
              <a:buFont typeface="Wingdings"/>
              <a:buChar char=""/>
            </a:pPr>
            <a:endParaRPr sz="1100" dirty="0">
              <a:latin typeface="Arial"/>
              <a:cs typeface="Arial"/>
            </a:endParaRPr>
          </a:p>
          <a:p>
            <a:pPr marL="469265" indent="-227965">
              <a:lnSpc>
                <a:spcPct val="100000"/>
              </a:lnSpc>
              <a:buFont typeface="Wingdings"/>
              <a:buChar char=""/>
              <a:tabLst>
                <a:tab pos="469265" algn="l"/>
              </a:tabLst>
            </a:pPr>
            <a:r>
              <a:rPr sz="1100" b="1" dirty="0">
                <a:latin typeface="Arial"/>
                <a:cs typeface="Arial"/>
              </a:rPr>
              <a:t>In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welk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jaar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kwam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container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voor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het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eerst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naar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Europa?</a:t>
            </a:r>
            <a:endParaRPr sz="11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90"/>
              </a:spcBef>
              <a:buFont typeface="Wingdings"/>
              <a:buChar char=""/>
            </a:pPr>
            <a:endParaRPr sz="1100" dirty="0">
              <a:latin typeface="Arial"/>
              <a:cs typeface="Arial"/>
            </a:endParaRPr>
          </a:p>
          <a:p>
            <a:pPr marL="469900" marR="5080" indent="-228600">
              <a:lnSpc>
                <a:spcPct val="110000"/>
              </a:lnSpc>
              <a:buFont typeface="Wingdings"/>
              <a:buChar char=""/>
              <a:tabLst>
                <a:tab pos="469900" algn="l"/>
              </a:tabLst>
            </a:pPr>
            <a:r>
              <a:rPr sz="1100" b="1" dirty="0">
                <a:latin typeface="Arial"/>
                <a:cs typeface="Arial"/>
              </a:rPr>
              <a:t>Hoeveel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procent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van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alle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goederen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in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de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Antwerpse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haven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komt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met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een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container?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Wat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zegt </a:t>
            </a:r>
            <a:r>
              <a:rPr sz="1100" dirty="0">
                <a:latin typeface="Arial"/>
                <a:cs typeface="Arial"/>
              </a:rPr>
              <a:t>dit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over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het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belang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van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containers</a:t>
            </a:r>
            <a:r>
              <a:rPr sz="1100" spc="-10" dirty="0">
                <a:latin typeface="Arial"/>
                <a:cs typeface="Arial"/>
              </a:rPr>
              <a:t>?</a:t>
            </a:r>
            <a:endParaRPr sz="11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30"/>
              </a:spcBef>
            </a:pP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100" b="1" dirty="0">
                <a:latin typeface="Arial"/>
                <a:cs typeface="Arial"/>
              </a:rPr>
              <a:t>Handige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bronnen: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30"/>
              </a:spcBef>
            </a:pPr>
            <a:r>
              <a:rPr sz="11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2"/>
              </a:rPr>
              <a:t>Container</a:t>
            </a:r>
            <a:r>
              <a:rPr sz="1100" u="sng" spc="-2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11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2"/>
              </a:rPr>
              <a:t>(kist)</a:t>
            </a:r>
            <a:r>
              <a:rPr sz="1100" u="sng" spc="-2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11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2"/>
              </a:rPr>
              <a:t>-</a:t>
            </a:r>
            <a:r>
              <a:rPr sz="1100" u="sng" spc="-2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11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2"/>
              </a:rPr>
              <a:t>Wikipedia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30"/>
              </a:spcBef>
            </a:pPr>
            <a:r>
              <a:rPr sz="11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Zeehavens</a:t>
            </a:r>
            <a:r>
              <a:rPr sz="1100" u="sng" spc="-2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11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-</a:t>
            </a:r>
            <a:r>
              <a:rPr sz="1100" u="sng" spc="-3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11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goederentrafiek</a:t>
            </a:r>
            <a:r>
              <a:rPr sz="1100" u="sng" spc="-2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11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|</a:t>
            </a:r>
            <a:r>
              <a:rPr sz="1100" u="sng" spc="-3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11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Vlaanderen.be</a:t>
            </a:r>
            <a:endParaRPr sz="1100" dirty="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66004" y="3711701"/>
            <a:ext cx="2159000" cy="1083309"/>
          </a:xfrm>
          <a:prstGeom prst="rect">
            <a:avLst/>
          </a:prstGeom>
        </p:spPr>
      </p:pic>
      <p:sp>
        <p:nvSpPr>
          <p:cNvPr id="6" name="object 9">
            <a:extLst>
              <a:ext uri="{FF2B5EF4-FFF2-40B4-BE49-F238E27FC236}">
                <a16:creationId xmlns:a16="http://schemas.microsoft.com/office/drawing/2014/main" id="{24E491EE-7120-E6F5-7939-0B43C6E5A623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2608642" y="4966627"/>
            <a:ext cx="2345564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nl-BE" spc="-10" dirty="0"/>
              <a:t>VOORTRAJECT</a:t>
            </a:r>
            <a:r>
              <a:rPr spc="5" dirty="0"/>
              <a:t> </a:t>
            </a:r>
            <a:r>
              <a:rPr dirty="0"/>
              <a:t>–</a:t>
            </a:r>
            <a:r>
              <a:rPr spc="5" dirty="0"/>
              <a:t> </a:t>
            </a:r>
            <a:r>
              <a:rPr spc="-10" dirty="0"/>
              <a:t>Havenstudio</a:t>
            </a:r>
            <a:r>
              <a:rPr spc="10" dirty="0"/>
              <a:t> </a:t>
            </a:r>
            <a:r>
              <a:rPr dirty="0"/>
              <a:t>–</a:t>
            </a:r>
            <a:r>
              <a:rPr spc="5" dirty="0"/>
              <a:t> </a:t>
            </a:r>
            <a:r>
              <a:rPr dirty="0"/>
              <a:t>p</a:t>
            </a:r>
            <a:r>
              <a:rPr spc="5" dirty="0"/>
              <a:t> </a:t>
            </a:r>
            <a:fld id="{81D60167-4931-47E6-BA6A-407CBD079E47}" type="slidenum">
              <a:rPr spc="-25" dirty="0"/>
              <a:pPr marL="12700" algn="ctr">
                <a:lnSpc>
                  <a:spcPct val="100000"/>
                </a:lnSpc>
              </a:pPr>
              <a:t>6</a:t>
            </a:fld>
            <a:endParaRPr spc="-25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40">
              <a:lnSpc>
                <a:spcPct val="100000"/>
              </a:lnSpc>
              <a:spcBef>
                <a:spcPts val="100"/>
              </a:spcBef>
            </a:pPr>
            <a:r>
              <a:rPr sz="2400" spc="70" dirty="0">
                <a:solidFill>
                  <a:srgbClr val="009BAC"/>
                </a:solidFill>
              </a:rPr>
              <a:t>FICHE</a:t>
            </a:r>
            <a:r>
              <a:rPr sz="2400" spc="45" dirty="0">
                <a:solidFill>
                  <a:srgbClr val="009BAC"/>
                </a:solidFill>
              </a:rPr>
              <a:t> </a:t>
            </a:r>
            <a:r>
              <a:rPr sz="2400" spc="30" dirty="0">
                <a:solidFill>
                  <a:srgbClr val="009BAC"/>
                </a:solidFill>
              </a:rPr>
              <a:t>2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1287525" y="2685669"/>
            <a:ext cx="497459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75" dirty="0">
                <a:solidFill>
                  <a:srgbClr val="009BAC"/>
                </a:solidFill>
                <a:latin typeface="Arial"/>
                <a:cs typeface="Arial"/>
              </a:rPr>
              <a:t>CONTAINERS,</a:t>
            </a:r>
            <a:r>
              <a:rPr sz="2000" spc="105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9BAC"/>
                </a:solidFill>
                <a:latin typeface="Arial"/>
                <a:cs typeface="Arial"/>
              </a:rPr>
              <a:t>DE</a:t>
            </a:r>
            <a:r>
              <a:rPr sz="2000" spc="75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2000" spc="70" dirty="0">
                <a:solidFill>
                  <a:srgbClr val="009BAC"/>
                </a:solidFill>
                <a:latin typeface="Arial"/>
                <a:cs typeface="Arial"/>
              </a:rPr>
              <a:t>TECHNISCHE</a:t>
            </a:r>
            <a:r>
              <a:rPr sz="2000" spc="80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2000" spc="90" dirty="0">
                <a:solidFill>
                  <a:srgbClr val="009BAC"/>
                </a:solidFill>
                <a:latin typeface="Arial"/>
                <a:cs typeface="Arial"/>
              </a:rPr>
              <a:t>KANT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3681" y="919987"/>
            <a:ext cx="6556375" cy="222885"/>
          </a:xfrm>
          <a:prstGeom prst="rect">
            <a:avLst/>
          </a:prstGeom>
          <a:ln w="38100">
            <a:solidFill>
              <a:srgbClr val="009BAC"/>
            </a:solidFill>
          </a:ln>
        </p:spPr>
        <p:txBody>
          <a:bodyPr vert="horz" wrap="square" lIns="0" tIns="10160" rIns="0" bIns="0" rtlCol="0">
            <a:spAutoFit/>
          </a:bodyPr>
          <a:lstStyle/>
          <a:p>
            <a:pPr marL="36830">
              <a:lnSpc>
                <a:spcPct val="100000"/>
              </a:lnSpc>
              <a:spcBef>
                <a:spcPts val="80"/>
              </a:spcBef>
              <a:tabLst>
                <a:tab pos="936625" algn="l"/>
              </a:tabLst>
            </a:pPr>
            <a:r>
              <a:rPr sz="1100" dirty="0">
                <a:solidFill>
                  <a:srgbClr val="009BAC"/>
                </a:solidFill>
                <a:latin typeface="Arial"/>
                <a:cs typeface="Arial"/>
              </a:rPr>
              <a:t>FICHE</a:t>
            </a:r>
            <a:r>
              <a:rPr sz="1100" spc="385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spc="-50" dirty="0">
                <a:solidFill>
                  <a:srgbClr val="009BAC"/>
                </a:solidFill>
                <a:latin typeface="Arial"/>
                <a:cs typeface="Arial"/>
              </a:rPr>
              <a:t>2</a:t>
            </a:r>
            <a:r>
              <a:rPr sz="1100" dirty="0">
                <a:solidFill>
                  <a:srgbClr val="009BAC"/>
                </a:solidFill>
                <a:latin typeface="Arial"/>
                <a:cs typeface="Arial"/>
              </a:rPr>
              <a:t>	</a:t>
            </a:r>
            <a:r>
              <a:rPr sz="1100" spc="55" dirty="0">
                <a:solidFill>
                  <a:srgbClr val="009BAC"/>
                </a:solidFill>
                <a:latin typeface="Arial"/>
                <a:cs typeface="Arial"/>
              </a:rPr>
              <a:t>CONTAINERS,</a:t>
            </a:r>
            <a:r>
              <a:rPr sz="1100" spc="180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009BAC"/>
                </a:solidFill>
                <a:latin typeface="Arial"/>
                <a:cs typeface="Arial"/>
              </a:rPr>
              <a:t>DE</a:t>
            </a:r>
            <a:r>
              <a:rPr sz="1100" spc="175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spc="55" dirty="0">
                <a:solidFill>
                  <a:srgbClr val="009BAC"/>
                </a:solidFill>
                <a:latin typeface="Arial"/>
                <a:cs typeface="Arial"/>
              </a:rPr>
              <a:t>TECHNISCHE</a:t>
            </a:r>
            <a:r>
              <a:rPr sz="1100" spc="180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1100" spc="-20" dirty="0">
                <a:solidFill>
                  <a:srgbClr val="009BAC"/>
                </a:solidFill>
                <a:latin typeface="Arial"/>
                <a:cs typeface="Arial"/>
              </a:rPr>
              <a:t>KANT</a:t>
            </a:r>
            <a:endParaRPr sz="11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8319" y="1199743"/>
            <a:ext cx="6492875" cy="34721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Lees</a:t>
            </a:r>
            <a:r>
              <a:rPr sz="1100" i="1" spc="-2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onderstaande</a:t>
            </a:r>
            <a:r>
              <a:rPr sz="1100" i="1" spc="-3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spc="-10" dirty="0">
                <a:solidFill>
                  <a:srgbClr val="585858"/>
                </a:solidFill>
                <a:latin typeface="Arial"/>
                <a:cs typeface="Arial"/>
              </a:rPr>
              <a:t>inleiding</a:t>
            </a:r>
            <a:r>
              <a:rPr sz="1100" i="1" spc="-2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en</a:t>
            </a:r>
            <a:r>
              <a:rPr sz="1100" i="1" spc="-2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zoek</a:t>
            </a:r>
            <a:r>
              <a:rPr sz="1100" i="1" spc="-3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een</a:t>
            </a:r>
            <a:r>
              <a:rPr sz="1100" i="1" spc="-2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antwoord</a:t>
            </a:r>
            <a:r>
              <a:rPr sz="1100" i="1" spc="-2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op</a:t>
            </a:r>
            <a:r>
              <a:rPr sz="1100" i="1" spc="-3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bijhorende</a:t>
            </a:r>
            <a:r>
              <a:rPr sz="1100" i="1" spc="-2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vragen.</a:t>
            </a:r>
            <a:r>
              <a:rPr sz="1100" i="1" spc="-3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Vertel</a:t>
            </a:r>
            <a:r>
              <a:rPr sz="1100" i="1" spc="-3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vervolgens</a:t>
            </a:r>
            <a:r>
              <a:rPr sz="1100" i="1" spc="-3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met</a:t>
            </a:r>
            <a:r>
              <a:rPr sz="1100" i="1" spc="-3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je</a:t>
            </a:r>
            <a:r>
              <a:rPr sz="1100" i="1" spc="-3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spc="-10" dirty="0">
                <a:solidFill>
                  <a:srgbClr val="585858"/>
                </a:solidFill>
                <a:latin typeface="Arial"/>
                <a:cs typeface="Arial"/>
              </a:rPr>
              <a:t>eigen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woorden</a:t>
            </a:r>
            <a:r>
              <a:rPr sz="1100" i="1" spc="-2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de</a:t>
            </a:r>
            <a:r>
              <a:rPr sz="1100" i="1" spc="-3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technische</a:t>
            </a:r>
            <a:r>
              <a:rPr sz="1100" i="1" spc="-3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aspecten</a:t>
            </a:r>
            <a:r>
              <a:rPr sz="1100" i="1" spc="-3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van</a:t>
            </a:r>
            <a:r>
              <a:rPr sz="1100" i="1" spc="-2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de</a:t>
            </a:r>
            <a:r>
              <a:rPr sz="1100" i="1" spc="-3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container</a:t>
            </a:r>
            <a:r>
              <a:rPr sz="1100" i="1" spc="-2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aan</a:t>
            </a:r>
            <a:r>
              <a:rPr sz="1100" i="1" spc="-3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585858"/>
                </a:solidFill>
                <a:latin typeface="Arial"/>
                <a:cs typeface="Arial"/>
              </a:rPr>
              <a:t>je</a:t>
            </a:r>
            <a:r>
              <a:rPr sz="1100" i="1" spc="-2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1100" i="1" spc="-10" dirty="0">
                <a:solidFill>
                  <a:srgbClr val="585858"/>
                </a:solidFill>
                <a:latin typeface="Arial"/>
                <a:cs typeface="Arial"/>
              </a:rPr>
              <a:t>medeleerlingen.</a:t>
            </a:r>
            <a:endParaRPr sz="1100" dirty="0">
              <a:latin typeface="Arial"/>
              <a:cs typeface="Arial"/>
            </a:endParaRPr>
          </a:p>
          <a:p>
            <a:pPr marL="12700" marR="289560">
              <a:lnSpc>
                <a:spcPct val="110300"/>
              </a:lnSpc>
              <a:spcBef>
                <a:spcPts val="595"/>
              </a:spcBef>
            </a:pPr>
            <a:r>
              <a:rPr sz="1100" dirty="0">
                <a:latin typeface="Arial"/>
                <a:cs typeface="Arial"/>
              </a:rPr>
              <a:t>Een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container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is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een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laadkist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van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staal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met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enkele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standaard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afmetingen</a:t>
            </a:r>
            <a:r>
              <a:rPr sz="1100" dirty="0">
                <a:latin typeface="Arial"/>
                <a:cs typeface="Arial"/>
              </a:rPr>
              <a:t>.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standaardmaat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van </a:t>
            </a:r>
            <a:r>
              <a:rPr sz="1100" dirty="0">
                <a:latin typeface="Arial"/>
                <a:cs typeface="Arial"/>
              </a:rPr>
              <a:t>containers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wordt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uitgedrukt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in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TEU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en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is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20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voet</a:t>
            </a:r>
            <a:r>
              <a:rPr sz="1100" b="1" spc="26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of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ongeveer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6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m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lang.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Binnen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die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standaard </a:t>
            </a:r>
            <a:r>
              <a:rPr sz="1100" dirty="0">
                <a:latin typeface="Arial"/>
                <a:cs typeface="Arial"/>
              </a:rPr>
              <a:t>afmetingen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zijn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verschillende</a:t>
            </a:r>
            <a:r>
              <a:rPr sz="1100" b="1" spc="-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soorten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containers te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onderscheiden, </a:t>
            </a:r>
            <a:r>
              <a:rPr sz="1100" dirty="0">
                <a:latin typeface="Arial"/>
                <a:cs typeface="Arial"/>
              </a:rPr>
              <a:t>vaak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om</a:t>
            </a:r>
            <a:r>
              <a:rPr sz="1100" spc="-10" dirty="0">
                <a:latin typeface="Arial"/>
                <a:cs typeface="Arial"/>
              </a:rPr>
              <a:t> verschillende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soorten </a:t>
            </a:r>
            <a:r>
              <a:rPr sz="1100" dirty="0">
                <a:latin typeface="Arial"/>
                <a:cs typeface="Arial"/>
              </a:rPr>
              <a:t>goederen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transporteren.</a:t>
            </a:r>
            <a:endParaRPr sz="1100" dirty="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735"/>
              </a:spcBef>
              <a:buFont typeface="Wingdings"/>
              <a:buChar char=""/>
              <a:tabLst>
                <a:tab pos="240665" algn="l"/>
              </a:tabLst>
            </a:pPr>
            <a:r>
              <a:rPr sz="1100" dirty="0">
                <a:latin typeface="Arial"/>
                <a:cs typeface="Arial"/>
              </a:rPr>
              <a:t>Wat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is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betekenis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van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b="1" spc="-20" dirty="0">
                <a:latin typeface="Arial"/>
                <a:cs typeface="Arial"/>
              </a:rPr>
              <a:t>TEU</a:t>
            </a:r>
            <a:r>
              <a:rPr sz="1100" spc="-20" dirty="0">
                <a:latin typeface="Arial"/>
                <a:cs typeface="Arial"/>
              </a:rPr>
              <a:t>?</a:t>
            </a:r>
            <a:endParaRPr sz="1100" dirty="0">
              <a:latin typeface="Arial"/>
              <a:cs typeface="Arial"/>
            </a:endParaRPr>
          </a:p>
          <a:p>
            <a:pPr marL="240029" marR="287020" indent="-227965">
              <a:lnSpc>
                <a:spcPct val="110000"/>
              </a:lnSpc>
              <a:spcBef>
                <a:spcPts val="15"/>
              </a:spcBef>
              <a:buFont typeface="Wingdings"/>
              <a:buChar char=""/>
              <a:tabLst>
                <a:tab pos="241300" algn="l"/>
              </a:tabLst>
            </a:pPr>
            <a:r>
              <a:rPr sz="1100" dirty="0">
                <a:latin typeface="Arial"/>
                <a:cs typeface="Arial"/>
              </a:rPr>
              <a:t>De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meeste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gebruikte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container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wereldwijd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is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een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40-</a:t>
            </a:r>
            <a:r>
              <a:rPr sz="1100" b="1" dirty="0">
                <a:latin typeface="Arial"/>
                <a:cs typeface="Arial"/>
              </a:rPr>
              <a:t>voetcontainer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(2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TEU).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Wat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zijn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hiervan</a:t>
            </a:r>
            <a:r>
              <a:rPr sz="1100" spc="-25" dirty="0">
                <a:latin typeface="Arial"/>
                <a:cs typeface="Arial"/>
              </a:rPr>
              <a:t> de 	</a:t>
            </a:r>
            <a:r>
              <a:rPr sz="1100" spc="-10" dirty="0">
                <a:latin typeface="Arial"/>
                <a:cs typeface="Arial"/>
              </a:rPr>
              <a:t>afmetingen?</a:t>
            </a:r>
            <a:endParaRPr sz="1100" dirty="0">
              <a:latin typeface="Arial"/>
              <a:cs typeface="Arial"/>
            </a:endParaRPr>
          </a:p>
          <a:p>
            <a:pPr marL="927100" lvl="1" indent="-228600">
              <a:lnSpc>
                <a:spcPct val="100000"/>
              </a:lnSpc>
              <a:spcBef>
                <a:spcPts val="130"/>
              </a:spcBef>
              <a:buFont typeface="Courier New"/>
              <a:buChar char="o"/>
              <a:tabLst>
                <a:tab pos="927100" algn="l"/>
              </a:tabLst>
            </a:pPr>
            <a:r>
              <a:rPr sz="1100" spc="-10" dirty="0">
                <a:latin typeface="Arial"/>
                <a:cs typeface="Arial"/>
              </a:rPr>
              <a:t>Lengte:</a:t>
            </a:r>
            <a:endParaRPr sz="1100" dirty="0">
              <a:latin typeface="Arial"/>
              <a:cs typeface="Arial"/>
            </a:endParaRPr>
          </a:p>
          <a:p>
            <a:pPr marL="927100" lvl="1" indent="-228600">
              <a:lnSpc>
                <a:spcPct val="100000"/>
              </a:lnSpc>
              <a:spcBef>
                <a:spcPts val="130"/>
              </a:spcBef>
              <a:buFont typeface="Courier New"/>
              <a:buChar char="o"/>
              <a:tabLst>
                <a:tab pos="927100" algn="l"/>
              </a:tabLst>
            </a:pPr>
            <a:r>
              <a:rPr sz="1100" spc="-10" dirty="0">
                <a:latin typeface="Arial"/>
                <a:cs typeface="Arial"/>
              </a:rPr>
              <a:t>Breedte:</a:t>
            </a:r>
            <a:endParaRPr sz="1100" dirty="0">
              <a:latin typeface="Arial"/>
              <a:cs typeface="Arial"/>
            </a:endParaRPr>
          </a:p>
          <a:p>
            <a:pPr marL="927100" lvl="1" indent="-228600">
              <a:lnSpc>
                <a:spcPct val="100000"/>
              </a:lnSpc>
              <a:spcBef>
                <a:spcPts val="135"/>
              </a:spcBef>
              <a:buFont typeface="Courier New"/>
              <a:buChar char="o"/>
              <a:tabLst>
                <a:tab pos="927100" algn="l"/>
              </a:tabLst>
            </a:pPr>
            <a:r>
              <a:rPr sz="1100" spc="-10" dirty="0">
                <a:latin typeface="Arial"/>
                <a:cs typeface="Arial"/>
              </a:rPr>
              <a:t>Hoogte:</a:t>
            </a:r>
            <a:endParaRPr sz="1100" dirty="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145"/>
              </a:spcBef>
              <a:buFont typeface="Wingdings"/>
              <a:buChar char=""/>
              <a:tabLst>
                <a:tab pos="240665" algn="l"/>
              </a:tabLst>
            </a:pPr>
            <a:r>
              <a:rPr sz="1100" dirty="0">
                <a:latin typeface="Arial"/>
                <a:cs typeface="Arial"/>
              </a:rPr>
              <a:t>Er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zijn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naast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standaard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container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ook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andere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types:</a:t>
            </a:r>
            <a:endParaRPr sz="1100" dirty="0">
              <a:latin typeface="Arial"/>
              <a:cs typeface="Arial"/>
            </a:endParaRPr>
          </a:p>
          <a:p>
            <a:pPr marL="927100" lvl="1" indent="-228600">
              <a:lnSpc>
                <a:spcPct val="100000"/>
              </a:lnSpc>
              <a:spcBef>
                <a:spcPts val="135"/>
              </a:spcBef>
              <a:buFont typeface="Courier New"/>
              <a:buChar char="o"/>
              <a:tabLst>
                <a:tab pos="927100" algn="l"/>
              </a:tabLst>
            </a:pPr>
            <a:r>
              <a:rPr sz="1100" dirty="0">
                <a:latin typeface="Arial"/>
                <a:cs typeface="Arial"/>
              </a:rPr>
              <a:t>Wat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is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een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reefer(container)</a:t>
            </a:r>
            <a:r>
              <a:rPr sz="1100" spc="-10" dirty="0">
                <a:latin typeface="Arial"/>
                <a:cs typeface="Arial"/>
              </a:rPr>
              <a:t>?</a:t>
            </a:r>
            <a:endParaRPr sz="1100" dirty="0">
              <a:latin typeface="Arial"/>
              <a:cs typeface="Arial"/>
            </a:endParaRPr>
          </a:p>
          <a:p>
            <a:pPr marL="927100" lvl="1" indent="-228600">
              <a:lnSpc>
                <a:spcPct val="100000"/>
              </a:lnSpc>
              <a:spcBef>
                <a:spcPts val="130"/>
              </a:spcBef>
              <a:buFont typeface="Courier New"/>
              <a:buChar char="o"/>
              <a:tabLst>
                <a:tab pos="927100" algn="l"/>
              </a:tabLst>
            </a:pPr>
            <a:r>
              <a:rPr sz="1100" dirty="0">
                <a:latin typeface="Arial"/>
                <a:cs typeface="Arial"/>
              </a:rPr>
              <a:t>Welk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soort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goederen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wordt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in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een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tankcontainer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getransporteerd?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30"/>
              </a:spcBef>
            </a:pPr>
            <a:r>
              <a:rPr sz="1100" b="1" dirty="0">
                <a:latin typeface="Arial"/>
                <a:cs typeface="Arial"/>
              </a:rPr>
              <a:t>Handige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spc="-20" dirty="0">
                <a:latin typeface="Arial"/>
                <a:cs typeface="Arial"/>
              </a:rPr>
              <a:t>bron: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11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2"/>
              </a:rPr>
              <a:t>Container</a:t>
            </a:r>
            <a:r>
              <a:rPr sz="1100" u="sng" spc="-2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11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2"/>
              </a:rPr>
              <a:t>(kist)</a:t>
            </a:r>
            <a:r>
              <a:rPr sz="1100" u="sng" spc="-2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11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2"/>
              </a:rPr>
              <a:t>-</a:t>
            </a:r>
            <a:r>
              <a:rPr sz="1100" u="sng" spc="-2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11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2"/>
              </a:rPr>
              <a:t>Wikipedia</a:t>
            </a:r>
            <a:endParaRPr sz="1100" dirty="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30030" y="3888175"/>
            <a:ext cx="887588" cy="887588"/>
          </a:xfrm>
          <a:prstGeom prst="rect">
            <a:avLst/>
          </a:prstGeom>
        </p:spPr>
      </p:pic>
      <p:sp>
        <p:nvSpPr>
          <p:cNvPr id="6" name="object 9">
            <a:extLst>
              <a:ext uri="{FF2B5EF4-FFF2-40B4-BE49-F238E27FC236}">
                <a16:creationId xmlns:a16="http://schemas.microsoft.com/office/drawing/2014/main" id="{4FB9DDB2-8796-A81F-DDBB-A2D282755130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2608642" y="4966627"/>
            <a:ext cx="2345564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nl-BE" spc="-10" dirty="0"/>
              <a:t>VOORTRAJECT</a:t>
            </a:r>
            <a:r>
              <a:rPr spc="5" dirty="0"/>
              <a:t> </a:t>
            </a:r>
            <a:r>
              <a:rPr dirty="0"/>
              <a:t>–</a:t>
            </a:r>
            <a:r>
              <a:rPr spc="5" dirty="0"/>
              <a:t> </a:t>
            </a:r>
            <a:r>
              <a:rPr spc="-10" dirty="0"/>
              <a:t>Havenstudio</a:t>
            </a:r>
            <a:r>
              <a:rPr spc="10" dirty="0"/>
              <a:t> </a:t>
            </a:r>
            <a:r>
              <a:rPr dirty="0"/>
              <a:t>–</a:t>
            </a:r>
            <a:r>
              <a:rPr spc="5" dirty="0"/>
              <a:t> </a:t>
            </a:r>
            <a:r>
              <a:rPr dirty="0"/>
              <a:t>p</a:t>
            </a:r>
            <a:r>
              <a:rPr spc="5" dirty="0"/>
              <a:t> </a:t>
            </a:r>
            <a:fld id="{81D60167-4931-47E6-BA6A-407CBD079E47}" type="slidenum">
              <a:rPr spc="-25" dirty="0"/>
              <a:pPr marL="12700" algn="ctr">
                <a:lnSpc>
                  <a:spcPct val="100000"/>
                </a:lnSpc>
              </a:pPr>
              <a:t>8</a:t>
            </a:fld>
            <a:endParaRPr spc="-25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70" dirty="0">
                <a:solidFill>
                  <a:srgbClr val="009BAC"/>
                </a:solidFill>
              </a:rPr>
              <a:t>FICHE</a:t>
            </a:r>
            <a:r>
              <a:rPr sz="2400" spc="45" dirty="0">
                <a:solidFill>
                  <a:srgbClr val="009BAC"/>
                </a:solidFill>
              </a:rPr>
              <a:t> </a:t>
            </a:r>
            <a:r>
              <a:rPr sz="2400" spc="30" dirty="0">
                <a:solidFill>
                  <a:srgbClr val="009BAC"/>
                </a:solidFill>
              </a:rPr>
              <a:t>3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1731010" y="2687192"/>
            <a:ext cx="408305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75" dirty="0">
                <a:solidFill>
                  <a:srgbClr val="009BAC"/>
                </a:solidFill>
                <a:latin typeface="Arial"/>
                <a:cs typeface="Arial"/>
              </a:rPr>
              <a:t>CONTAINERS,</a:t>
            </a:r>
            <a:r>
              <a:rPr sz="2000" spc="105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9BAC"/>
                </a:solidFill>
                <a:latin typeface="Arial"/>
                <a:cs typeface="Arial"/>
              </a:rPr>
              <a:t>DE</a:t>
            </a:r>
            <a:r>
              <a:rPr sz="2000" spc="85" dirty="0">
                <a:solidFill>
                  <a:srgbClr val="009BAC"/>
                </a:solidFill>
                <a:latin typeface="Arial"/>
                <a:cs typeface="Arial"/>
              </a:rPr>
              <a:t> </a:t>
            </a:r>
            <a:r>
              <a:rPr sz="2000" spc="55" dirty="0">
                <a:solidFill>
                  <a:srgbClr val="009BAC"/>
                </a:solidFill>
                <a:latin typeface="Arial"/>
                <a:cs typeface="Arial"/>
              </a:rPr>
              <a:t>VOORDELEN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</TotalTime>
  <Words>2369</Words>
  <Application>Microsoft Office PowerPoint</Application>
  <PresentationFormat>Aangepast</PresentationFormat>
  <Paragraphs>220</Paragraphs>
  <Slides>32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32</vt:i4>
      </vt:variant>
    </vt:vector>
  </HeadingPairs>
  <TitlesOfParts>
    <vt:vector size="38" baseType="lpstr">
      <vt:lpstr>Arial</vt:lpstr>
      <vt:lpstr>Arial Rounded MT Bold</vt:lpstr>
      <vt:lpstr>Calibri</vt:lpstr>
      <vt:lpstr>Courier New</vt:lpstr>
      <vt:lpstr>Wingdings</vt:lpstr>
      <vt:lpstr>Office Theme</vt:lpstr>
      <vt:lpstr>PowerPoint-presentatie</vt:lpstr>
      <vt:lpstr>VOORTRAJECT HAVENSTUDIO</vt:lpstr>
      <vt:lpstr>I DE WERELD ROND MET CONTAINERS</vt:lpstr>
      <vt:lpstr>PowerPoint-presentatie</vt:lpstr>
      <vt:lpstr>FICHE 1</vt:lpstr>
      <vt:lpstr>PowerPoint-presentatie</vt:lpstr>
      <vt:lpstr>FICHE 2</vt:lpstr>
      <vt:lpstr>PowerPoint-presentatie</vt:lpstr>
      <vt:lpstr>FICHE 3</vt:lpstr>
      <vt:lpstr>PowerPoint-presentatie</vt:lpstr>
      <vt:lpstr>FICHE 4 CONTAINERS, OP WERELDWIJDE SCHEEPSROUTES</vt:lpstr>
      <vt:lpstr>PowerPoint-presentatie</vt:lpstr>
      <vt:lpstr>II MET SENSOREN EN MOTOREN</vt:lpstr>
      <vt:lpstr>PowerPoint-presentatie</vt:lpstr>
      <vt:lpstr>PowerPoint-presentatie</vt:lpstr>
      <vt:lpstr>PowerPoint-presentatie</vt:lpstr>
      <vt:lpstr>Welke sensor herken je hier op onze straddle carrier?</vt:lpstr>
      <vt:lpstr>Welke sensor herken je hier op onze reach stacker?</vt:lpstr>
      <vt:lpstr>Welke sensor herken je hier op onze reach stacker?</vt:lpstr>
      <vt:lpstr>III LANGS DE SCHELDE NAAR DE HAVEN</vt:lpstr>
      <vt:lpstr>PowerPoint-presentatie</vt:lpstr>
      <vt:lpstr>PowerPoint-presentatie</vt:lpstr>
      <vt:lpstr>PowerPoint-presentatie</vt:lpstr>
      <vt:lpstr>IV UITDAGING: OP AUTOPILOT NAAR DE HAVEN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Maarten Smet</dc:creator>
  <cp:lastModifiedBy>VANDE KEYBUS Jurgen</cp:lastModifiedBy>
  <cp:revision>7</cp:revision>
  <dcterms:created xsi:type="dcterms:W3CDTF">2024-01-03T11:45:04Z</dcterms:created>
  <dcterms:modified xsi:type="dcterms:W3CDTF">2024-06-24T09:28:41Z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2023-07-17T00:00:00Z</vt:filetime>
  </property>
  <property fmtid="{D5CDD505-2E9C-101B-9397-08002B2CF9AE}" pid="3" name="Creator">
    <vt:lpwstr>Microsoft® Word voor Microsoft 365</vt:lpwstr>
  </property>
  <property fmtid="{D5CDD505-2E9C-101B-9397-08002B2CF9AE}" pid="4" name="LastSaved">
    <vt:filetime>2024-01-03T00:00:00Z</vt:filetime>
  </property>
  <property fmtid="{D5CDD505-2E9C-101B-9397-08002B2CF9AE}" pid="5" name="Producer">
    <vt:lpwstr>Microsoft® Word voor Microsoft 365</vt:lpwstr>
  </property>
</Properties>
</file>